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Open Sans" panose="020B0604020202020204" charset="0"/>
      <p:regular r:id="rId25"/>
      <p:bold r:id="rId26"/>
      <p:italic r:id="rId27"/>
      <p:boldItalic r:id="rId28"/>
    </p:embeddedFont>
    <p:embeddedFont>
      <p:font typeface="Montserrat Medium" panose="020B0604020202020204" charset="0"/>
      <p:regular r:id="rId29"/>
      <p:bold r:id="rId30"/>
      <p:italic r:id="rId31"/>
      <p:boldItalic r:id="rId32"/>
    </p:embeddedFont>
    <p:embeddedFont>
      <p:font typeface="Montserrat SemiBold" panose="020B0604020202020204" charset="0"/>
      <p:regular r:id="rId33"/>
      <p:bold r:id="rId34"/>
      <p:italic r:id="rId35"/>
      <p:boldItalic r:id="rId36"/>
    </p:embeddedFont>
    <p:embeddedFont>
      <p:font typeface="Montserrat ExtraBold" panose="020B0604020202020204" charset="0"/>
      <p:bold r:id="rId37"/>
      <p:boldItalic r:id="rId38"/>
    </p:embeddedFont>
    <p:embeddedFont>
      <p:font typeface="Roboto" panose="020B0604020202020204" charset="0"/>
      <p:regular r:id="rId39"/>
      <p:bold r:id="rId40"/>
      <p:italic r:id="rId41"/>
      <p:boldItalic r:id="rId42"/>
    </p:embeddedFont>
    <p:embeddedFont>
      <p:font typeface="Montserrat"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684" y="102"/>
      </p:cViewPr>
      <p:guideLst>
        <p:guide orient="horz" pos="1620"/>
        <p:guide pos="2880"/>
        <p:guide orient="horz"/>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939986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59144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51983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62043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84578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49266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32237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416d2e7a1a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416d2e7a1a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13994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27650cc8b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427650cc8b_1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38900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27650cc8b_1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427650cc8b_1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28582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27650cc8b_1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427650cc8b_1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00947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16d2e7a1a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416d2e7a1a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8075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16d2e7a1a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g416d2e7a1a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20339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416d2e7a1a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416d2e7a1a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83831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4301e8cc7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4301e8cc7c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5948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4301e8cc7c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g4301e8cc7c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41948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87245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16d2e7a1a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416d2e7a1a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48633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16d2e7a1a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416d2e7a1a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7624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21072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1933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6726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9868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Xwk8rvd-S7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3.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khalltech.weebly.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hyperlink" Target="http://www.youtube.com/watch?v=B59RFUduMS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www.youtube.com/watch?v=dntLYGIXA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hyperlink" Target="https://www.destinationimagination.org/challenge-program/2018-19-challenge-previews/" TargetMode="External"/><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371600" y="954050"/>
            <a:ext cx="6476100" cy="1275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 sz="3600" b="0" i="0" u="none" strike="noStrike" cap="none">
                <a:solidFill>
                  <a:srgbClr val="FFFFFF"/>
                </a:solidFill>
                <a:latin typeface="Montserrat ExtraBold"/>
                <a:ea typeface="Montserrat ExtraBold"/>
                <a:cs typeface="Montserrat ExtraBold"/>
                <a:sym typeface="Montserrat ExtraBold"/>
              </a:rPr>
              <a:t>THE CREATIVE JOURNEY</a:t>
            </a:r>
            <a:br>
              <a:rPr lang="en" sz="3600" b="0" i="0" u="none" strike="noStrike" cap="none">
                <a:solidFill>
                  <a:srgbClr val="FFFFFF"/>
                </a:solidFill>
                <a:latin typeface="Montserrat ExtraBold"/>
                <a:ea typeface="Montserrat ExtraBold"/>
                <a:cs typeface="Montserrat ExtraBold"/>
                <a:sym typeface="Montserrat ExtraBold"/>
              </a:rPr>
            </a:br>
            <a:r>
              <a:rPr lang="en" sz="3600" b="0" i="0" u="none" strike="noStrike" cap="none">
                <a:solidFill>
                  <a:srgbClr val="FFFFFF"/>
                </a:solidFill>
                <a:latin typeface="Montserrat ExtraBold"/>
                <a:ea typeface="Montserrat ExtraBold"/>
                <a:cs typeface="Montserrat ExtraBold"/>
                <a:sym typeface="Montserrat ExtraBold"/>
              </a:rPr>
              <a:t>STARTS HERE</a:t>
            </a:r>
            <a:endParaRPr sz="3600" b="0" i="0" u="none" strike="noStrike" cap="none">
              <a:solidFill>
                <a:srgbClr val="FFFFFF"/>
              </a:solidFill>
              <a:latin typeface="Montserrat ExtraBold"/>
              <a:ea typeface="Montserrat ExtraBold"/>
              <a:cs typeface="Montserrat ExtraBold"/>
              <a:sym typeface="Montserrat ExtraBold"/>
            </a:endParaRPr>
          </a:p>
        </p:txBody>
      </p:sp>
      <p:pic>
        <p:nvPicPr>
          <p:cNvPr id="55" name="Google Shape;55;p13"/>
          <p:cNvPicPr preferRelativeResize="0"/>
          <p:nvPr/>
        </p:nvPicPr>
        <p:blipFill rotWithShape="1">
          <a:blip r:embed="rId4">
            <a:alphaModFix/>
          </a:blip>
          <a:srcRect/>
          <a:stretch/>
        </p:blipFill>
        <p:spPr>
          <a:xfrm>
            <a:off x="3070502" y="144600"/>
            <a:ext cx="2925450" cy="7313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p:nvPr/>
        </p:nvSpPr>
        <p:spPr>
          <a:xfrm>
            <a:off x="1791975" y="292400"/>
            <a:ext cx="6599100" cy="15894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1000"/>
              </a:spcBef>
              <a:spcAft>
                <a:spcPts val="0"/>
              </a:spcAft>
              <a:buClr>
                <a:srgbClr val="000000"/>
              </a:buClr>
              <a:buSzPts val="1800"/>
              <a:buFont typeface="Arial"/>
              <a:buNone/>
            </a:pPr>
            <a:r>
              <a:rPr lang="en" sz="1800" b="1" i="0" u="none" strike="noStrike" cap="none">
                <a:solidFill>
                  <a:schemeClr val="dk1"/>
                </a:solidFill>
                <a:latin typeface="Montserrat"/>
                <a:ea typeface="Montserrat"/>
                <a:cs typeface="Montserrat"/>
                <a:sym typeface="Montserrat"/>
              </a:rPr>
              <a:t>Tournament Season at a Glance</a:t>
            </a:r>
            <a:r>
              <a:rPr lang="en" sz="1000" b="0" i="0" u="none" strike="noStrike" cap="none">
                <a:solidFill>
                  <a:schemeClr val="dk1"/>
                </a:solidFill>
                <a:latin typeface="Roboto"/>
                <a:ea typeface="Roboto"/>
                <a:cs typeface="Roboto"/>
                <a:sym typeface="Roboto"/>
              </a:rPr>
              <a:t> </a:t>
            </a:r>
            <a:endParaRPr sz="1000" b="0" i="0" u="none" strike="noStrike" cap="none">
              <a:solidFill>
                <a:schemeClr val="dk1"/>
              </a:solidFill>
              <a:latin typeface="Roboto"/>
              <a:ea typeface="Roboto"/>
              <a:cs typeface="Roboto"/>
              <a:sym typeface="Roboto"/>
            </a:endParaRPr>
          </a:p>
          <a:p>
            <a:pPr marL="0" marR="0" lvl="0" indent="0" algn="l" rtl="0">
              <a:lnSpc>
                <a:spcPct val="150000"/>
              </a:lnSpc>
              <a:spcBef>
                <a:spcPts val="1000"/>
              </a:spcBef>
              <a:spcAft>
                <a:spcPts val="0"/>
              </a:spcAft>
              <a:buClr>
                <a:srgbClr val="000000"/>
              </a:buClr>
              <a:buSzPts val="1000"/>
              <a:buFont typeface="Arial"/>
              <a:buNone/>
            </a:pPr>
            <a:r>
              <a:rPr lang="en" sz="1000" b="0" i="0" u="none" strike="noStrike" cap="none">
                <a:solidFill>
                  <a:schemeClr val="dk1"/>
                </a:solidFill>
                <a:latin typeface="Open Sans"/>
                <a:ea typeface="Open Sans"/>
                <a:cs typeface="Open Sans"/>
                <a:sym typeface="Open Sans"/>
              </a:rPr>
              <a:t>Teams typically spend two to four months planning, developing, and practicing their Challenge solutions. </a:t>
            </a:r>
            <a:endParaRPr sz="1000" b="0" i="0" u="none" strike="noStrike" cap="none">
              <a:solidFill>
                <a:schemeClr val="dk1"/>
              </a:solidFill>
              <a:latin typeface="Open Sans"/>
              <a:ea typeface="Open Sans"/>
              <a:cs typeface="Open Sans"/>
              <a:sym typeface="Open Sans"/>
            </a:endParaRPr>
          </a:p>
          <a:p>
            <a:pPr marL="0" marR="0" lvl="0" indent="0" algn="l" rtl="0">
              <a:lnSpc>
                <a:spcPct val="150000"/>
              </a:lnSpc>
              <a:spcBef>
                <a:spcPts val="1000"/>
              </a:spcBef>
              <a:spcAft>
                <a:spcPts val="0"/>
              </a:spcAft>
              <a:buClr>
                <a:srgbClr val="000000"/>
              </a:buClr>
              <a:buSzPts val="1000"/>
              <a:buFont typeface="Arial"/>
              <a:buNone/>
            </a:pPr>
            <a:r>
              <a:rPr lang="en" sz="1000" b="0" i="0" u="none" strike="noStrike" cap="none">
                <a:solidFill>
                  <a:schemeClr val="dk1"/>
                </a:solidFill>
                <a:latin typeface="Open Sans"/>
                <a:ea typeface="Open Sans"/>
                <a:cs typeface="Open Sans"/>
                <a:sym typeface="Open Sans"/>
              </a:rPr>
              <a:t>They exhibit their creativity and innovation by showcasing their Challenge solutions in front of live audiences at local tournaments.</a:t>
            </a:r>
            <a:r>
              <a:rPr lang="en" sz="1000" b="0" i="0" u="none" strike="noStrike" cap="none">
                <a:solidFill>
                  <a:schemeClr val="dk1"/>
                </a:solidFill>
                <a:latin typeface="Roboto"/>
                <a:ea typeface="Roboto"/>
                <a:cs typeface="Roboto"/>
                <a:sym typeface="Roboto"/>
              </a:rPr>
              <a:t> </a:t>
            </a:r>
            <a:endParaRPr sz="1400" b="0" i="0" u="none" strike="noStrike" cap="none">
              <a:solidFill>
                <a:srgbClr val="000000"/>
              </a:solidFill>
              <a:latin typeface="Arial"/>
              <a:ea typeface="Arial"/>
              <a:cs typeface="Arial"/>
              <a:sym typeface="Arial"/>
            </a:endParaRPr>
          </a:p>
        </p:txBody>
      </p:sp>
      <p:pic>
        <p:nvPicPr>
          <p:cNvPr id="168" name="Google Shape;168;p22"/>
          <p:cNvPicPr preferRelativeResize="0"/>
          <p:nvPr/>
        </p:nvPicPr>
        <p:blipFill rotWithShape="1">
          <a:blip r:embed="rId3">
            <a:alphaModFix/>
          </a:blip>
          <a:srcRect/>
          <a:stretch/>
        </p:blipFill>
        <p:spPr>
          <a:xfrm>
            <a:off x="349200" y="344875"/>
            <a:ext cx="1102175" cy="1102175"/>
          </a:xfrm>
          <a:prstGeom prst="rect">
            <a:avLst/>
          </a:prstGeom>
          <a:noFill/>
          <a:ln>
            <a:noFill/>
          </a:ln>
        </p:spPr>
      </p:pic>
      <p:pic>
        <p:nvPicPr>
          <p:cNvPr id="169" name="Google Shape;169;p22"/>
          <p:cNvPicPr preferRelativeResize="0"/>
          <p:nvPr/>
        </p:nvPicPr>
        <p:blipFill rotWithShape="1">
          <a:blip r:embed="rId4">
            <a:alphaModFix/>
          </a:blip>
          <a:srcRect/>
          <a:stretch/>
        </p:blipFill>
        <p:spPr>
          <a:xfrm>
            <a:off x="3168275" y="1955425"/>
            <a:ext cx="5996725" cy="2595499"/>
          </a:xfrm>
          <a:prstGeom prst="rect">
            <a:avLst/>
          </a:prstGeom>
          <a:noFill/>
          <a:ln>
            <a:noFill/>
          </a:ln>
        </p:spPr>
      </p:pic>
      <p:sp>
        <p:nvSpPr>
          <p:cNvPr id="170" name="Google Shape;170;p22"/>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Montserrat"/>
                <a:ea typeface="Montserrat"/>
                <a:cs typeface="Montserrat"/>
                <a:sym typeface="Montserrat"/>
              </a:rPr>
              <a:t>WHAT</a:t>
            </a:r>
            <a:endParaRPr sz="1200" b="1" i="0" u="none" strike="noStrike" cap="none">
              <a:solidFill>
                <a:schemeClr val="lt1"/>
              </a:solidFill>
              <a:latin typeface="Montserrat"/>
              <a:ea typeface="Montserrat"/>
              <a:cs typeface="Montserrat"/>
              <a:sym typeface="Montserrat"/>
            </a:endParaRPr>
          </a:p>
        </p:txBody>
      </p:sp>
      <p:sp>
        <p:nvSpPr>
          <p:cNvPr id="171" name="Google Shape;171;p22"/>
          <p:cNvSpPr txBox="1"/>
          <p:nvPr/>
        </p:nvSpPr>
        <p:spPr>
          <a:xfrm>
            <a:off x="2302775" y="4557350"/>
            <a:ext cx="5262300" cy="444600"/>
          </a:xfrm>
          <a:prstGeom prst="rect">
            <a:avLst/>
          </a:prstGeom>
          <a:noFill/>
          <a:ln>
            <a:noFill/>
          </a:ln>
        </p:spPr>
        <p:txBody>
          <a:bodyPr spcFirstLastPara="1" wrap="square" lIns="91425" tIns="91425" rIns="91425" bIns="91425" anchor="ctr" anchorCtr="0">
            <a:noAutofit/>
          </a:bodyPr>
          <a:lstStyle/>
          <a:p>
            <a:pPr marL="0" marR="0" lvl="0" indent="0" algn="ctr" rtl="0">
              <a:lnSpc>
                <a:spcPct val="150000"/>
              </a:lnSpc>
              <a:spcBef>
                <a:spcPts val="1000"/>
              </a:spcBef>
              <a:spcAft>
                <a:spcPts val="0"/>
              </a:spcAft>
              <a:buClr>
                <a:srgbClr val="000000"/>
              </a:buClr>
              <a:buSzPts val="1000"/>
              <a:buFont typeface="Arial"/>
              <a:buNone/>
            </a:pPr>
            <a:r>
              <a:rPr lang="en" sz="1000" b="0" i="0" u="none" strike="noStrike" cap="none">
                <a:solidFill>
                  <a:schemeClr val="dk1"/>
                </a:solidFill>
                <a:latin typeface="Open Sans"/>
                <a:ea typeface="Open Sans"/>
                <a:cs typeface="Open Sans"/>
                <a:sym typeface="Open Sans"/>
              </a:rPr>
              <a:t>Please note that Southern Hemisphere DI teams will have an adjusted timeline.</a:t>
            </a:r>
            <a:endParaRPr sz="1400" b="0" i="0" u="none" strike="noStrike" cap="none">
              <a:solidFill>
                <a:srgbClr val="000000"/>
              </a:solidFill>
              <a:latin typeface="Open Sans"/>
              <a:ea typeface="Open Sans"/>
              <a:cs typeface="Open Sans"/>
              <a:sym typeface="Open Sans"/>
            </a:endParaRPr>
          </a:p>
        </p:txBody>
      </p:sp>
      <p:sp>
        <p:nvSpPr>
          <p:cNvPr id="172" name="Google Shape;172;p22"/>
          <p:cNvSpPr txBox="1"/>
          <p:nvPr/>
        </p:nvSpPr>
        <p:spPr>
          <a:xfrm>
            <a:off x="168275" y="1955425"/>
            <a:ext cx="34185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rgbClr val="626262"/>
                </a:solidFill>
                <a:highlight>
                  <a:srgbClr val="FFFFFF"/>
                </a:highlight>
              </a:rPr>
              <a:t>2019</a:t>
            </a:r>
            <a:endParaRPr sz="1200" b="1">
              <a:solidFill>
                <a:srgbClr val="626262"/>
              </a:solidFill>
              <a:highlight>
                <a:srgbClr val="FFFFFF"/>
              </a:highlight>
            </a:endParaRPr>
          </a:p>
          <a:p>
            <a:pPr marL="0" lvl="0" indent="0" algn="l" rtl="0">
              <a:spcBef>
                <a:spcPts val="0"/>
              </a:spcBef>
              <a:spcAft>
                <a:spcPts val="0"/>
              </a:spcAft>
              <a:buNone/>
            </a:pPr>
            <a:r>
              <a:rPr lang="en" sz="1200">
                <a:solidFill>
                  <a:srgbClr val="626262"/>
                </a:solidFill>
                <a:highlight>
                  <a:srgbClr val="FFFFFF"/>
                </a:highlight>
              </a:rPr>
              <a:t>January 26: Super Saturday in Bossier City</a:t>
            </a:r>
            <a:endParaRPr sz="1200">
              <a:solidFill>
                <a:srgbClr val="626262"/>
              </a:solidFill>
              <a:highlight>
                <a:srgbClr val="FFFFFF"/>
              </a:highlight>
            </a:endParaRPr>
          </a:p>
          <a:p>
            <a:pPr marL="0" lvl="0" indent="0" algn="l" rtl="0">
              <a:spcBef>
                <a:spcPts val="0"/>
              </a:spcBef>
              <a:spcAft>
                <a:spcPts val="0"/>
              </a:spcAft>
              <a:buNone/>
            </a:pPr>
            <a:r>
              <a:rPr lang="en" sz="1200">
                <a:solidFill>
                  <a:srgbClr val="626262"/>
                </a:solidFill>
                <a:highlight>
                  <a:srgbClr val="FFFFFF"/>
                </a:highlight>
              </a:rPr>
              <a:t>February 2 or 9: Possible Super Saturday in Lafayette or Baton Rouge (TBD after consultation with south LA team managers and University of Louisiana at Lafayette)</a:t>
            </a:r>
            <a:endParaRPr sz="1200">
              <a:solidFill>
                <a:srgbClr val="626262"/>
              </a:solidFill>
              <a:highlight>
                <a:srgbClr val="FFFFFF"/>
              </a:highlight>
            </a:endParaRPr>
          </a:p>
          <a:p>
            <a:pPr marL="0" lvl="0" indent="0" algn="l" rtl="0">
              <a:spcBef>
                <a:spcPts val="0"/>
              </a:spcBef>
              <a:spcAft>
                <a:spcPts val="0"/>
              </a:spcAft>
              <a:buNone/>
            </a:pPr>
            <a:r>
              <a:rPr lang="en" sz="1200">
                <a:solidFill>
                  <a:srgbClr val="626262"/>
                </a:solidFill>
                <a:highlight>
                  <a:srgbClr val="FFFFFF"/>
                </a:highlight>
              </a:rPr>
              <a:t>February 23: State Tournament in Bossier City</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p:nvPr/>
        </p:nvSpPr>
        <p:spPr>
          <a:xfrm>
            <a:off x="189900" y="257225"/>
            <a:ext cx="2394300" cy="40998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1000"/>
              </a:spcBef>
              <a:spcAft>
                <a:spcPts val="0"/>
              </a:spcAft>
              <a:buClr>
                <a:srgbClr val="000000"/>
              </a:buClr>
              <a:buSzPts val="1800"/>
              <a:buFont typeface="Arial"/>
              <a:buNone/>
            </a:pPr>
            <a:r>
              <a:rPr lang="en" sz="1800" b="1" i="0" u="none" strike="noStrike" cap="none">
                <a:solidFill>
                  <a:schemeClr val="dk1"/>
                </a:solidFill>
                <a:latin typeface="Montserrat"/>
                <a:ea typeface="Montserrat"/>
                <a:cs typeface="Montserrat"/>
                <a:sym typeface="Montserrat"/>
              </a:rPr>
              <a:t>GLOBAL FINALS</a:t>
            </a:r>
            <a:endParaRPr sz="1000" b="0" i="0" u="none" strike="noStrike" cap="none">
              <a:solidFill>
                <a:schemeClr val="dk1"/>
              </a:solidFill>
              <a:latin typeface="Roboto"/>
              <a:ea typeface="Roboto"/>
              <a:cs typeface="Roboto"/>
              <a:sym typeface="Roboto"/>
            </a:endParaRPr>
          </a:p>
          <a:p>
            <a:pPr marL="0" marR="0" lvl="0" indent="0" algn="l" rtl="0">
              <a:lnSpc>
                <a:spcPct val="150000"/>
              </a:lnSpc>
              <a:spcBef>
                <a:spcPts val="1000"/>
              </a:spcBef>
              <a:spcAft>
                <a:spcPts val="0"/>
              </a:spcAft>
              <a:buClr>
                <a:srgbClr val="000000"/>
              </a:buClr>
              <a:buSzPts val="1000"/>
              <a:buFont typeface="Arial"/>
              <a:buNone/>
            </a:pPr>
            <a:r>
              <a:rPr lang="en" sz="1000" b="0" i="0" u="none" strike="noStrike" cap="none">
                <a:solidFill>
                  <a:schemeClr val="dk1"/>
                </a:solidFill>
                <a:latin typeface="Roboto"/>
                <a:ea typeface="Roboto"/>
                <a:cs typeface="Roboto"/>
                <a:sym typeface="Roboto"/>
              </a:rPr>
              <a:t>Teams advancing past Regional (local) and Affiliate (state/country) Tournaments are invited to Global Finals—the world’s largest celebration of creativity. </a:t>
            </a:r>
            <a:endParaRPr sz="1000" b="0" i="0" u="none" strike="noStrike" cap="none">
              <a:solidFill>
                <a:schemeClr val="dk1"/>
              </a:solidFill>
              <a:latin typeface="Roboto"/>
              <a:ea typeface="Roboto"/>
              <a:cs typeface="Roboto"/>
              <a:sym typeface="Roboto"/>
            </a:endParaRPr>
          </a:p>
          <a:p>
            <a:pPr marL="0" marR="0" lvl="0" indent="0" algn="l" rtl="0">
              <a:lnSpc>
                <a:spcPct val="150000"/>
              </a:lnSpc>
              <a:spcBef>
                <a:spcPts val="1000"/>
              </a:spcBef>
              <a:spcAft>
                <a:spcPts val="0"/>
              </a:spcAft>
              <a:buClr>
                <a:srgbClr val="000000"/>
              </a:buClr>
              <a:buSzPts val="1000"/>
              <a:buFont typeface="Arial"/>
              <a:buNone/>
            </a:pPr>
            <a:r>
              <a:rPr lang="en" sz="1000" b="0" i="0" u="none" strike="noStrike" cap="none">
                <a:solidFill>
                  <a:schemeClr val="dk1"/>
                </a:solidFill>
                <a:latin typeface="Roboto"/>
                <a:ea typeface="Roboto"/>
                <a:cs typeface="Roboto"/>
                <a:sym typeface="Roboto"/>
              </a:rPr>
              <a:t>Global Finals by the Numbers: </a:t>
            </a:r>
            <a:endParaRPr sz="1000" b="0" i="0" u="none" strike="noStrike" cap="none">
              <a:solidFill>
                <a:schemeClr val="dk1"/>
              </a:solidFill>
              <a:latin typeface="Roboto"/>
              <a:ea typeface="Roboto"/>
              <a:cs typeface="Roboto"/>
              <a:sym typeface="Roboto"/>
            </a:endParaRPr>
          </a:p>
          <a:p>
            <a:pPr marL="342900" marR="0" lvl="0" indent="-292100" algn="l" rtl="0">
              <a:lnSpc>
                <a:spcPct val="150000"/>
              </a:lnSpc>
              <a:spcBef>
                <a:spcPts val="1000"/>
              </a:spcBef>
              <a:spcAft>
                <a:spcPts val="0"/>
              </a:spcAft>
              <a:buClr>
                <a:schemeClr val="dk1"/>
              </a:buClr>
              <a:buSzPts val="1000"/>
              <a:buFont typeface="Roboto"/>
              <a:buChar char="●"/>
            </a:pPr>
            <a:r>
              <a:rPr lang="en" sz="1000" b="0" i="0" u="none" strike="noStrike" cap="none">
                <a:solidFill>
                  <a:schemeClr val="dk1"/>
                </a:solidFill>
                <a:latin typeface="Roboto"/>
                <a:ea typeface="Roboto"/>
                <a:cs typeface="Roboto"/>
                <a:sym typeface="Roboto"/>
              </a:rPr>
              <a:t>Four days of Challenge Presentations and special events </a:t>
            </a:r>
            <a:endParaRPr sz="1000" b="0" i="0" u="none" strike="noStrike" cap="none">
              <a:solidFill>
                <a:schemeClr val="dk1"/>
              </a:solidFill>
              <a:latin typeface="Roboto"/>
              <a:ea typeface="Roboto"/>
              <a:cs typeface="Roboto"/>
              <a:sym typeface="Roboto"/>
            </a:endParaRPr>
          </a:p>
          <a:p>
            <a:pPr marL="342900" marR="0" lvl="0" indent="-292100" algn="l" rtl="0">
              <a:lnSpc>
                <a:spcPct val="150000"/>
              </a:lnSpc>
              <a:spcBef>
                <a:spcPts val="0"/>
              </a:spcBef>
              <a:spcAft>
                <a:spcPts val="0"/>
              </a:spcAft>
              <a:buClr>
                <a:schemeClr val="dk1"/>
              </a:buClr>
              <a:buSzPts val="1000"/>
              <a:buFont typeface="Roboto"/>
              <a:buChar char="●"/>
            </a:pPr>
            <a:r>
              <a:rPr lang="en" sz="1000" b="0" i="0" u="none" strike="noStrike" cap="none">
                <a:solidFill>
                  <a:schemeClr val="dk1"/>
                </a:solidFill>
                <a:latin typeface="Roboto"/>
                <a:ea typeface="Roboto"/>
                <a:cs typeface="Roboto"/>
                <a:sym typeface="Roboto"/>
              </a:rPr>
              <a:t>1,400 teams and 17,000 attendees from around the world</a:t>
            </a:r>
            <a:endParaRPr sz="1000" b="0" i="0" u="none" strike="noStrike" cap="none">
              <a:solidFill>
                <a:schemeClr val="dk1"/>
              </a:solidFill>
              <a:latin typeface="Roboto"/>
              <a:ea typeface="Roboto"/>
              <a:cs typeface="Roboto"/>
              <a:sym typeface="Roboto"/>
            </a:endParaRPr>
          </a:p>
          <a:p>
            <a:pPr marL="342900" marR="0" lvl="0" indent="-292100" algn="l" rtl="0">
              <a:lnSpc>
                <a:spcPct val="150000"/>
              </a:lnSpc>
              <a:spcBef>
                <a:spcPts val="0"/>
              </a:spcBef>
              <a:spcAft>
                <a:spcPts val="0"/>
              </a:spcAft>
              <a:buClr>
                <a:schemeClr val="dk1"/>
              </a:buClr>
              <a:buSzPts val="1000"/>
              <a:buFont typeface="Roboto"/>
              <a:buChar char="●"/>
            </a:pPr>
            <a:r>
              <a:rPr lang="en" sz="1000">
                <a:solidFill>
                  <a:schemeClr val="dk1"/>
                </a:solidFill>
                <a:latin typeface="Roboto"/>
                <a:ea typeface="Roboto"/>
                <a:cs typeface="Roboto"/>
                <a:sym typeface="Roboto"/>
              </a:rPr>
              <a:t>Global Finals will be held in Kansas City, Missouri </a:t>
            </a:r>
            <a:endParaRPr sz="1000">
              <a:solidFill>
                <a:schemeClr val="dk1"/>
              </a:solidFill>
              <a:latin typeface="Roboto"/>
              <a:ea typeface="Roboto"/>
              <a:cs typeface="Roboto"/>
              <a:sym typeface="Roboto"/>
            </a:endParaRPr>
          </a:p>
          <a:p>
            <a:pPr marL="342900" marR="0" lvl="0" indent="-292100" algn="l" rtl="0">
              <a:lnSpc>
                <a:spcPct val="150000"/>
              </a:lnSpc>
              <a:spcBef>
                <a:spcPts val="0"/>
              </a:spcBef>
              <a:spcAft>
                <a:spcPts val="0"/>
              </a:spcAft>
              <a:buClr>
                <a:schemeClr val="dk1"/>
              </a:buClr>
              <a:buSzPts val="1000"/>
              <a:buFont typeface="Roboto"/>
              <a:buChar char="●"/>
            </a:pPr>
            <a:r>
              <a:rPr lang="en" sz="1000">
                <a:solidFill>
                  <a:schemeClr val="dk1"/>
                </a:solidFill>
                <a:latin typeface="Roboto"/>
                <a:ea typeface="Roboto"/>
                <a:cs typeface="Roboto"/>
                <a:sym typeface="Roboto"/>
              </a:rPr>
              <a:t>(May 22-25, 2019)</a:t>
            </a:r>
            <a:r>
              <a:rPr lang="en" sz="1000" b="0" i="0" u="none" strike="noStrike" cap="none">
                <a:solidFill>
                  <a:schemeClr val="dk1"/>
                </a:solidFill>
                <a:latin typeface="Roboto"/>
                <a:ea typeface="Roboto"/>
                <a:cs typeface="Roboto"/>
                <a:sym typeface="Roboto"/>
              </a:rPr>
              <a:t> </a:t>
            </a:r>
            <a:endParaRPr sz="1000" b="0" i="0" u="none" strike="noStrike" cap="none">
              <a:solidFill>
                <a:schemeClr val="dk1"/>
              </a:solidFill>
              <a:latin typeface="Roboto"/>
              <a:ea typeface="Roboto"/>
              <a:cs typeface="Roboto"/>
              <a:sym typeface="Roboto"/>
            </a:endParaRPr>
          </a:p>
        </p:txBody>
      </p:sp>
      <p:pic>
        <p:nvPicPr>
          <p:cNvPr id="178" name="Google Shape;178;p23" descr="In May 2018, more than 1,400 of the top-tiered Destination Imagination teams from around the world will gather in Knoxville, Tennessee to participate in Global Finals—the world’s largest celebration of creativity. Teams will compete in one of six different Challenge categories: Technical, Scientific, Fine Arts, Improvisation, Engineering, and Service Learning. But the tournament is only part of what makes Global Finals so special. Throughout the four-day celebration, teams will have the opportunity to participate in interactive exhibits and skills workshops, collaborate with students from around the world, and make memories that last a lifetime." title="Global Finals 2018">
            <a:hlinkClick r:id="rId3"/>
          </p:cNvPr>
          <p:cNvPicPr preferRelativeResize="0"/>
          <p:nvPr/>
        </p:nvPicPr>
        <p:blipFill rotWithShape="1">
          <a:blip r:embed="rId4">
            <a:alphaModFix/>
          </a:blip>
          <a:srcRect/>
          <a:stretch/>
        </p:blipFill>
        <p:spPr>
          <a:xfrm>
            <a:off x="2864925" y="257225"/>
            <a:ext cx="6046975" cy="4535225"/>
          </a:xfrm>
          <a:prstGeom prst="rect">
            <a:avLst/>
          </a:prstGeom>
          <a:noFill/>
          <a:ln>
            <a:noFill/>
          </a:ln>
        </p:spPr>
      </p:pic>
      <p:sp>
        <p:nvSpPr>
          <p:cNvPr id="179" name="Google Shape;179;p23"/>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Montserrat"/>
                <a:ea typeface="Montserrat"/>
                <a:cs typeface="Montserrat"/>
                <a:sym typeface="Montserrat"/>
              </a:rPr>
              <a:t>WHAT</a:t>
            </a:r>
            <a:endParaRPr sz="12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4"/>
          <p:cNvPicPr preferRelativeResize="0"/>
          <p:nvPr/>
        </p:nvPicPr>
        <p:blipFill rotWithShape="1">
          <a:blip r:embed="rId3">
            <a:alphaModFix/>
          </a:blip>
          <a:srcRect/>
          <a:stretch/>
        </p:blipFill>
        <p:spPr>
          <a:xfrm>
            <a:off x="349200" y="264600"/>
            <a:ext cx="1102175" cy="1102172"/>
          </a:xfrm>
          <a:prstGeom prst="rect">
            <a:avLst/>
          </a:prstGeom>
          <a:noFill/>
          <a:ln>
            <a:noFill/>
          </a:ln>
        </p:spPr>
      </p:pic>
      <p:sp>
        <p:nvSpPr>
          <p:cNvPr id="185" name="Google Shape;185;p24"/>
          <p:cNvSpPr txBox="1">
            <a:spLocks noGrp="1"/>
          </p:cNvSpPr>
          <p:nvPr>
            <p:ph type="title"/>
          </p:nvPr>
        </p:nvSpPr>
        <p:spPr>
          <a:xfrm>
            <a:off x="276100" y="1494150"/>
            <a:ext cx="2343000" cy="97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2400">
                <a:latin typeface="Montserrat ExtraBold"/>
                <a:ea typeface="Montserrat ExtraBold"/>
                <a:cs typeface="Montserrat ExtraBold"/>
                <a:sym typeface="Montserrat ExtraBold"/>
              </a:rPr>
              <a:t>DI</a:t>
            </a:r>
            <a:endParaRPr sz="2400" b="0" i="0" u="none" strike="noStrike" cap="none">
              <a:solidFill>
                <a:schemeClr val="dk1"/>
              </a:solidFill>
              <a:latin typeface="Montserrat ExtraBold"/>
              <a:ea typeface="Montserrat ExtraBold"/>
              <a:cs typeface="Montserrat ExtraBold"/>
              <a:sym typeface="Montserrat ExtraBold"/>
            </a:endParaRPr>
          </a:p>
          <a:p>
            <a:pPr marL="0" marR="0" lvl="0" indent="0" algn="l" rtl="0">
              <a:lnSpc>
                <a:spcPct val="100000"/>
              </a:lnSpc>
              <a:spcBef>
                <a:spcPts val="0"/>
              </a:spcBef>
              <a:spcAft>
                <a:spcPts val="0"/>
              </a:spcAft>
              <a:buClr>
                <a:schemeClr val="dk1"/>
              </a:buClr>
              <a:buSzPts val="2800"/>
              <a:buFont typeface="Arial"/>
              <a:buNone/>
            </a:pPr>
            <a:r>
              <a:rPr lang="en" sz="2400" b="0" i="0" u="none" strike="noStrike" cap="none">
                <a:solidFill>
                  <a:schemeClr val="dk1"/>
                </a:solidFill>
                <a:latin typeface="Montserrat ExtraBold"/>
                <a:ea typeface="Montserrat ExtraBold"/>
                <a:cs typeface="Montserrat ExtraBold"/>
                <a:sym typeface="Montserrat ExtraBold"/>
              </a:rPr>
              <a:t>COMMUNITY</a:t>
            </a:r>
            <a:endParaRPr sz="2400" b="0" i="0" u="none" strike="noStrike" cap="none">
              <a:solidFill>
                <a:schemeClr val="dk1"/>
              </a:solidFill>
              <a:latin typeface="Montserrat ExtraBold"/>
              <a:ea typeface="Montserrat ExtraBold"/>
              <a:cs typeface="Montserrat ExtraBold"/>
              <a:sym typeface="Montserrat ExtraBold"/>
            </a:endParaRPr>
          </a:p>
        </p:txBody>
      </p:sp>
      <p:pic>
        <p:nvPicPr>
          <p:cNvPr id="186" name="Google Shape;186;p24"/>
          <p:cNvPicPr preferRelativeResize="0"/>
          <p:nvPr/>
        </p:nvPicPr>
        <p:blipFill rotWithShape="1">
          <a:blip r:embed="rId4">
            <a:alphaModFix/>
          </a:blip>
          <a:srcRect/>
          <a:stretch/>
        </p:blipFill>
        <p:spPr>
          <a:xfrm>
            <a:off x="2728150" y="304574"/>
            <a:ext cx="6315650" cy="4440149"/>
          </a:xfrm>
          <a:prstGeom prst="rect">
            <a:avLst/>
          </a:prstGeom>
          <a:noFill/>
          <a:ln>
            <a:noFill/>
          </a:ln>
        </p:spPr>
      </p:pic>
      <p:sp>
        <p:nvSpPr>
          <p:cNvPr id="187" name="Google Shape;187;p24"/>
          <p:cNvSpPr/>
          <p:nvPr/>
        </p:nvSpPr>
        <p:spPr>
          <a:xfrm>
            <a:off x="8357700" y="4862700"/>
            <a:ext cx="786300" cy="280800"/>
          </a:xfrm>
          <a:prstGeom prst="rect">
            <a:avLst/>
          </a:prstGeom>
          <a:solidFill>
            <a:srgbClr val="F68B1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Montserrat"/>
                <a:ea typeface="Montserrat"/>
                <a:cs typeface="Montserrat"/>
                <a:sym typeface="Montserrat"/>
              </a:rPr>
              <a:t>WHO</a:t>
            </a:r>
            <a:endParaRPr sz="12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5"/>
          <p:cNvPicPr preferRelativeResize="0"/>
          <p:nvPr/>
        </p:nvPicPr>
        <p:blipFill rotWithShape="1">
          <a:blip r:embed="rId3">
            <a:alphaModFix/>
          </a:blip>
          <a:srcRect/>
          <a:stretch/>
        </p:blipFill>
        <p:spPr>
          <a:xfrm>
            <a:off x="349200" y="264600"/>
            <a:ext cx="1102175" cy="1102172"/>
          </a:xfrm>
          <a:prstGeom prst="rect">
            <a:avLst/>
          </a:prstGeom>
          <a:noFill/>
          <a:ln>
            <a:noFill/>
          </a:ln>
        </p:spPr>
      </p:pic>
      <p:sp>
        <p:nvSpPr>
          <p:cNvPr id="193" name="Google Shape;193;p25"/>
          <p:cNvSpPr txBox="1"/>
          <p:nvPr/>
        </p:nvSpPr>
        <p:spPr>
          <a:xfrm>
            <a:off x="1791975" y="439350"/>
            <a:ext cx="6335700" cy="5673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1000"/>
              </a:spcBef>
              <a:spcAft>
                <a:spcPts val="0"/>
              </a:spcAft>
              <a:buClr>
                <a:srgbClr val="000000"/>
              </a:buClr>
              <a:buSzPts val="1800"/>
              <a:buFont typeface="Arial"/>
              <a:buNone/>
            </a:pPr>
            <a:r>
              <a:rPr lang="en" sz="1800" b="1" i="0" u="none" strike="noStrike" cap="none">
                <a:solidFill>
                  <a:schemeClr val="dk1"/>
                </a:solidFill>
                <a:latin typeface="Montserrat"/>
                <a:ea typeface="Montserrat"/>
                <a:cs typeface="Montserrat"/>
                <a:sym typeface="Montserrat"/>
              </a:rPr>
              <a:t>Who does Destination Imagination?</a:t>
            </a:r>
            <a:endParaRPr sz="1400" b="0" i="0" u="none" strike="noStrike" cap="none">
              <a:solidFill>
                <a:srgbClr val="000000"/>
              </a:solidFill>
              <a:latin typeface="Arial"/>
              <a:ea typeface="Arial"/>
              <a:cs typeface="Arial"/>
              <a:sym typeface="Arial"/>
            </a:endParaRPr>
          </a:p>
        </p:txBody>
      </p:sp>
      <p:sp>
        <p:nvSpPr>
          <p:cNvPr id="194" name="Google Shape;194;p25"/>
          <p:cNvSpPr txBox="1"/>
          <p:nvPr/>
        </p:nvSpPr>
        <p:spPr>
          <a:xfrm>
            <a:off x="347088" y="1709500"/>
            <a:ext cx="1258800" cy="37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Montserrat SemiBold"/>
                <a:ea typeface="Montserrat SemiBold"/>
                <a:cs typeface="Montserrat SemiBold"/>
                <a:sym typeface="Montserrat SemiBold"/>
              </a:rPr>
              <a:t>STUDENTS</a:t>
            </a:r>
            <a:endParaRPr sz="1200" b="0" i="0" u="none" strike="noStrike" cap="none">
              <a:solidFill>
                <a:srgbClr val="000000"/>
              </a:solidFill>
              <a:latin typeface="Montserrat SemiBold"/>
              <a:ea typeface="Montserrat SemiBold"/>
              <a:cs typeface="Montserrat SemiBold"/>
              <a:sym typeface="Montserrat SemiBold"/>
            </a:endParaRPr>
          </a:p>
        </p:txBody>
      </p:sp>
      <p:sp>
        <p:nvSpPr>
          <p:cNvPr id="195" name="Google Shape;195;p25"/>
          <p:cNvSpPr txBox="1"/>
          <p:nvPr/>
        </p:nvSpPr>
        <p:spPr>
          <a:xfrm>
            <a:off x="1899725" y="1631200"/>
            <a:ext cx="1972500" cy="53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Montserrat SemiBold"/>
                <a:ea typeface="Montserrat SemiBold"/>
                <a:cs typeface="Montserrat SemiBold"/>
                <a:sym typeface="Montserrat SemiBold"/>
              </a:rPr>
              <a:t>TEACHERS &amp; ADMINISTRATORS</a:t>
            </a:r>
            <a:endParaRPr sz="1200" b="0" i="0" u="none" strike="noStrike" cap="none">
              <a:solidFill>
                <a:srgbClr val="000000"/>
              </a:solidFill>
              <a:latin typeface="Montserrat SemiBold"/>
              <a:ea typeface="Montserrat SemiBold"/>
              <a:cs typeface="Montserrat SemiBold"/>
              <a:sym typeface="Montserrat SemiBold"/>
            </a:endParaRPr>
          </a:p>
        </p:txBody>
      </p:sp>
      <p:sp>
        <p:nvSpPr>
          <p:cNvPr id="196" name="Google Shape;196;p25"/>
          <p:cNvSpPr txBox="1"/>
          <p:nvPr/>
        </p:nvSpPr>
        <p:spPr>
          <a:xfrm>
            <a:off x="4040656" y="1709500"/>
            <a:ext cx="1596600" cy="37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Montserrat SemiBold"/>
                <a:ea typeface="Montserrat SemiBold"/>
                <a:cs typeface="Montserrat SemiBold"/>
                <a:sym typeface="Montserrat SemiBold"/>
              </a:rPr>
              <a:t>VOLUNTEERS</a:t>
            </a:r>
            <a:endParaRPr sz="1200" b="0" i="0" u="none" strike="noStrike" cap="none">
              <a:solidFill>
                <a:srgbClr val="000000"/>
              </a:solidFill>
              <a:latin typeface="Montserrat SemiBold"/>
              <a:ea typeface="Montserrat SemiBold"/>
              <a:cs typeface="Montserrat SemiBold"/>
              <a:sym typeface="Montserrat SemiBold"/>
            </a:endParaRPr>
          </a:p>
        </p:txBody>
      </p:sp>
      <p:sp>
        <p:nvSpPr>
          <p:cNvPr id="197" name="Google Shape;197;p25"/>
          <p:cNvSpPr txBox="1"/>
          <p:nvPr/>
        </p:nvSpPr>
        <p:spPr>
          <a:xfrm>
            <a:off x="5931091" y="1631200"/>
            <a:ext cx="1375500" cy="53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Montserrat SemiBold"/>
                <a:ea typeface="Montserrat SemiBold"/>
                <a:cs typeface="Montserrat SemiBold"/>
                <a:sym typeface="Montserrat SemiBold"/>
              </a:rPr>
              <a:t>PARENTS &amp; GUARDIANS</a:t>
            </a:r>
            <a:endParaRPr sz="1200" b="0" i="0" u="none" strike="noStrike" cap="none">
              <a:solidFill>
                <a:srgbClr val="000000"/>
              </a:solidFill>
              <a:latin typeface="Montserrat SemiBold"/>
              <a:ea typeface="Montserrat SemiBold"/>
              <a:cs typeface="Montserrat SemiBold"/>
              <a:sym typeface="Montserrat SemiBold"/>
            </a:endParaRPr>
          </a:p>
        </p:txBody>
      </p:sp>
      <p:sp>
        <p:nvSpPr>
          <p:cNvPr id="198" name="Google Shape;198;p25"/>
          <p:cNvSpPr txBox="1"/>
          <p:nvPr/>
        </p:nvSpPr>
        <p:spPr>
          <a:xfrm>
            <a:off x="7600425" y="1709500"/>
            <a:ext cx="955200" cy="37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Montserrat SemiBold"/>
                <a:ea typeface="Montserrat SemiBold"/>
                <a:cs typeface="Montserrat SemiBold"/>
                <a:sym typeface="Montserrat SemiBold"/>
              </a:rPr>
              <a:t>ALUMNI</a:t>
            </a:r>
            <a:endParaRPr sz="1200" b="0" i="0" u="none" strike="noStrike" cap="none">
              <a:solidFill>
                <a:srgbClr val="000000"/>
              </a:solidFill>
              <a:latin typeface="Montserrat SemiBold"/>
              <a:ea typeface="Montserrat SemiBold"/>
              <a:cs typeface="Montserrat SemiBold"/>
              <a:sym typeface="Montserrat SemiBold"/>
            </a:endParaRPr>
          </a:p>
        </p:txBody>
      </p:sp>
      <p:pic>
        <p:nvPicPr>
          <p:cNvPr id="199" name="Google Shape;199;p25"/>
          <p:cNvPicPr preferRelativeResize="0"/>
          <p:nvPr/>
        </p:nvPicPr>
        <p:blipFill rotWithShape="1">
          <a:blip r:embed="rId4">
            <a:alphaModFix/>
          </a:blip>
          <a:srcRect/>
          <a:stretch/>
        </p:blipFill>
        <p:spPr>
          <a:xfrm>
            <a:off x="5989448" y="2362178"/>
            <a:ext cx="1258801" cy="1257747"/>
          </a:xfrm>
          <a:prstGeom prst="rect">
            <a:avLst/>
          </a:prstGeom>
          <a:noFill/>
          <a:ln>
            <a:noFill/>
          </a:ln>
        </p:spPr>
      </p:pic>
      <p:pic>
        <p:nvPicPr>
          <p:cNvPr id="200" name="Google Shape;200;p25"/>
          <p:cNvPicPr preferRelativeResize="0"/>
          <p:nvPr/>
        </p:nvPicPr>
        <p:blipFill rotWithShape="1">
          <a:blip r:embed="rId5">
            <a:alphaModFix/>
          </a:blip>
          <a:srcRect/>
          <a:stretch/>
        </p:blipFill>
        <p:spPr>
          <a:xfrm>
            <a:off x="347099" y="2362196"/>
            <a:ext cx="1258801" cy="1257729"/>
          </a:xfrm>
          <a:prstGeom prst="rect">
            <a:avLst/>
          </a:prstGeom>
          <a:noFill/>
          <a:ln>
            <a:noFill/>
          </a:ln>
        </p:spPr>
      </p:pic>
      <p:pic>
        <p:nvPicPr>
          <p:cNvPr id="201" name="Google Shape;201;p25"/>
          <p:cNvPicPr preferRelativeResize="0"/>
          <p:nvPr/>
        </p:nvPicPr>
        <p:blipFill rotWithShape="1">
          <a:blip r:embed="rId6">
            <a:alphaModFix/>
          </a:blip>
          <a:srcRect/>
          <a:stretch/>
        </p:blipFill>
        <p:spPr>
          <a:xfrm>
            <a:off x="2193875" y="2362175"/>
            <a:ext cx="1258801" cy="1257750"/>
          </a:xfrm>
          <a:prstGeom prst="rect">
            <a:avLst/>
          </a:prstGeom>
          <a:noFill/>
          <a:ln>
            <a:noFill/>
          </a:ln>
        </p:spPr>
      </p:pic>
      <p:pic>
        <p:nvPicPr>
          <p:cNvPr id="202" name="Google Shape;202;p25"/>
          <p:cNvPicPr preferRelativeResize="0"/>
          <p:nvPr/>
        </p:nvPicPr>
        <p:blipFill rotWithShape="1">
          <a:blip r:embed="rId7">
            <a:alphaModFix/>
          </a:blip>
          <a:srcRect/>
          <a:stretch/>
        </p:blipFill>
        <p:spPr>
          <a:xfrm>
            <a:off x="7484949" y="2362172"/>
            <a:ext cx="1258801" cy="1257753"/>
          </a:xfrm>
          <a:prstGeom prst="rect">
            <a:avLst/>
          </a:prstGeom>
          <a:noFill/>
          <a:ln>
            <a:noFill/>
          </a:ln>
        </p:spPr>
      </p:pic>
      <p:pic>
        <p:nvPicPr>
          <p:cNvPr id="203" name="Google Shape;203;p25"/>
          <p:cNvPicPr preferRelativeResize="0"/>
          <p:nvPr/>
        </p:nvPicPr>
        <p:blipFill rotWithShape="1">
          <a:blip r:embed="rId8">
            <a:alphaModFix/>
          </a:blip>
          <a:srcRect/>
          <a:stretch/>
        </p:blipFill>
        <p:spPr>
          <a:xfrm>
            <a:off x="4176277" y="2362181"/>
            <a:ext cx="1258801" cy="1257744"/>
          </a:xfrm>
          <a:prstGeom prst="rect">
            <a:avLst/>
          </a:prstGeom>
          <a:noFill/>
          <a:ln>
            <a:noFill/>
          </a:ln>
        </p:spPr>
      </p:pic>
      <p:sp>
        <p:nvSpPr>
          <p:cNvPr id="204" name="Google Shape;204;p25"/>
          <p:cNvSpPr/>
          <p:nvPr/>
        </p:nvSpPr>
        <p:spPr>
          <a:xfrm>
            <a:off x="8357700" y="4862700"/>
            <a:ext cx="786300" cy="280800"/>
          </a:xfrm>
          <a:prstGeom prst="rect">
            <a:avLst/>
          </a:prstGeom>
          <a:solidFill>
            <a:srgbClr val="F68B1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Montserrat"/>
                <a:ea typeface="Montserrat"/>
                <a:cs typeface="Montserrat"/>
                <a:sym typeface="Montserrat"/>
              </a:rPr>
              <a:t>WHO</a:t>
            </a:r>
            <a:endParaRPr sz="12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6"/>
          <p:cNvPicPr preferRelativeResize="0"/>
          <p:nvPr/>
        </p:nvPicPr>
        <p:blipFill rotWithShape="1">
          <a:blip r:embed="rId3">
            <a:alphaModFix/>
          </a:blip>
          <a:srcRect t="39" b="38"/>
          <a:stretch/>
        </p:blipFill>
        <p:spPr>
          <a:xfrm>
            <a:off x="349200" y="264600"/>
            <a:ext cx="1102175" cy="1102172"/>
          </a:xfrm>
          <a:prstGeom prst="rect">
            <a:avLst/>
          </a:prstGeom>
          <a:noFill/>
          <a:ln>
            <a:noFill/>
          </a:ln>
        </p:spPr>
      </p:pic>
      <p:sp>
        <p:nvSpPr>
          <p:cNvPr id="210" name="Google Shape;210;p26"/>
          <p:cNvSpPr txBox="1"/>
          <p:nvPr/>
        </p:nvSpPr>
        <p:spPr>
          <a:xfrm>
            <a:off x="1763150" y="264600"/>
            <a:ext cx="6887400" cy="12963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1000"/>
              </a:spcBef>
              <a:spcAft>
                <a:spcPts val="0"/>
              </a:spcAft>
              <a:buClr>
                <a:srgbClr val="000000"/>
              </a:buClr>
              <a:buSzPts val="1800"/>
              <a:buFont typeface="Arial"/>
              <a:buNone/>
            </a:pPr>
            <a:r>
              <a:rPr lang="en" sz="1800" b="1" i="0" u="none" strike="noStrike" cap="none">
                <a:solidFill>
                  <a:schemeClr val="dk1"/>
                </a:solidFill>
                <a:latin typeface="Montserrat"/>
                <a:ea typeface="Montserrat"/>
                <a:cs typeface="Montserrat"/>
                <a:sym typeface="Montserrat"/>
              </a:rPr>
              <a:t>The Workforce of the Future</a:t>
            </a:r>
            <a:r>
              <a:rPr lang="en" sz="1000" b="0" i="0" u="none" strike="noStrike" cap="none">
                <a:solidFill>
                  <a:schemeClr val="dk1"/>
                </a:solidFill>
                <a:latin typeface="Roboto"/>
                <a:ea typeface="Roboto"/>
                <a:cs typeface="Roboto"/>
                <a:sym typeface="Roboto"/>
              </a:rPr>
              <a:t> </a:t>
            </a:r>
            <a:endParaRPr sz="1000" b="0" i="0" u="none" strike="noStrike" cap="none">
              <a:solidFill>
                <a:schemeClr val="dk1"/>
              </a:solidFill>
              <a:latin typeface="Roboto"/>
              <a:ea typeface="Roboto"/>
              <a:cs typeface="Roboto"/>
              <a:sym typeface="Roboto"/>
            </a:endParaRPr>
          </a:p>
          <a:p>
            <a:pPr marL="0" marR="0" lvl="0" indent="0" algn="l" rtl="0">
              <a:lnSpc>
                <a:spcPct val="150000"/>
              </a:lnSpc>
              <a:spcBef>
                <a:spcPts val="1000"/>
              </a:spcBef>
              <a:spcAft>
                <a:spcPts val="0"/>
              </a:spcAft>
              <a:buClr>
                <a:srgbClr val="000000"/>
              </a:buClr>
              <a:buSzPts val="900"/>
              <a:buFont typeface="Arial"/>
              <a:buNone/>
            </a:pPr>
            <a:r>
              <a:rPr lang="en" sz="1100" b="0" i="0" u="none" strike="noStrike" cap="none">
                <a:solidFill>
                  <a:schemeClr val="dk1"/>
                </a:solidFill>
                <a:latin typeface="Open Sans"/>
                <a:ea typeface="Open Sans"/>
                <a:cs typeface="Open Sans"/>
                <a:sym typeface="Open Sans"/>
              </a:rPr>
              <a:t>Though we don’t know what these jobs will look like, we know the skills that will be needed </a:t>
            </a:r>
            <a:r>
              <a:rPr lang="en" sz="1100" b="0" i="1" u="none" strike="noStrike" cap="none">
                <a:solidFill>
                  <a:srgbClr val="2A2A2A"/>
                </a:solidFill>
                <a:highlight>
                  <a:srgbClr val="FFFFFF"/>
                </a:highlight>
                <a:latin typeface="Open Sans"/>
                <a:ea typeface="Open Sans"/>
                <a:cs typeface="Open Sans"/>
                <a:sym typeface="Open Sans"/>
              </a:rPr>
              <a:t>—</a:t>
            </a:r>
            <a:r>
              <a:rPr lang="en" sz="1100" b="0" i="0" u="none" strike="noStrike" cap="none">
                <a:solidFill>
                  <a:schemeClr val="dk1"/>
                </a:solidFill>
                <a:latin typeface="Open Sans"/>
                <a:ea typeface="Open Sans"/>
                <a:cs typeface="Open Sans"/>
                <a:sym typeface="Open Sans"/>
              </a:rPr>
              <a:t> skills that DI helps students gain, including creative problem solving, critical thinking, and project management. </a:t>
            </a:r>
            <a:endParaRPr sz="1100" b="0" i="0" u="none" strike="noStrike" cap="none">
              <a:solidFill>
                <a:srgbClr val="000000"/>
              </a:solidFill>
              <a:latin typeface="Open Sans"/>
              <a:ea typeface="Open Sans"/>
              <a:cs typeface="Open Sans"/>
              <a:sym typeface="Open Sans"/>
            </a:endParaRPr>
          </a:p>
        </p:txBody>
      </p:sp>
      <p:sp>
        <p:nvSpPr>
          <p:cNvPr id="211" name="Google Shape;211;p26"/>
          <p:cNvSpPr/>
          <p:nvPr/>
        </p:nvSpPr>
        <p:spPr>
          <a:xfrm>
            <a:off x="8357700" y="4862700"/>
            <a:ext cx="786300" cy="280800"/>
          </a:xfrm>
          <a:prstGeom prst="rect">
            <a:avLst/>
          </a:prstGeom>
          <a:solidFill>
            <a:srgbClr val="8AC44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Montserrat"/>
                <a:ea typeface="Montserrat"/>
                <a:cs typeface="Montserrat"/>
                <a:sym typeface="Montserrat"/>
              </a:rPr>
              <a:t>WHY</a:t>
            </a:r>
            <a:endParaRPr sz="1200" b="1" i="0" u="none" strike="noStrike" cap="none">
              <a:solidFill>
                <a:schemeClr val="lt1"/>
              </a:solidFill>
              <a:latin typeface="Montserrat"/>
              <a:ea typeface="Montserrat"/>
              <a:cs typeface="Montserrat"/>
              <a:sym typeface="Montserrat"/>
            </a:endParaRPr>
          </a:p>
        </p:txBody>
      </p:sp>
      <p:pic>
        <p:nvPicPr>
          <p:cNvPr id="212" name="Google Shape;212;p26"/>
          <p:cNvPicPr preferRelativeResize="0"/>
          <p:nvPr/>
        </p:nvPicPr>
        <p:blipFill rotWithShape="1">
          <a:blip r:embed="rId4">
            <a:alphaModFix/>
          </a:blip>
          <a:srcRect/>
          <a:stretch/>
        </p:blipFill>
        <p:spPr>
          <a:xfrm>
            <a:off x="778850" y="1923538"/>
            <a:ext cx="834650" cy="833724"/>
          </a:xfrm>
          <a:prstGeom prst="rect">
            <a:avLst/>
          </a:prstGeom>
          <a:noFill/>
          <a:ln>
            <a:noFill/>
          </a:ln>
        </p:spPr>
      </p:pic>
      <p:pic>
        <p:nvPicPr>
          <p:cNvPr id="213" name="Google Shape;213;p26"/>
          <p:cNvPicPr preferRelativeResize="0"/>
          <p:nvPr/>
        </p:nvPicPr>
        <p:blipFill rotWithShape="1">
          <a:blip r:embed="rId5">
            <a:alphaModFix/>
          </a:blip>
          <a:srcRect/>
          <a:stretch/>
        </p:blipFill>
        <p:spPr>
          <a:xfrm>
            <a:off x="778850" y="2827475"/>
            <a:ext cx="834650" cy="833715"/>
          </a:xfrm>
          <a:prstGeom prst="rect">
            <a:avLst/>
          </a:prstGeom>
          <a:noFill/>
          <a:ln>
            <a:noFill/>
          </a:ln>
        </p:spPr>
      </p:pic>
      <p:pic>
        <p:nvPicPr>
          <p:cNvPr id="214" name="Google Shape;214;p26"/>
          <p:cNvPicPr preferRelativeResize="0"/>
          <p:nvPr/>
        </p:nvPicPr>
        <p:blipFill rotWithShape="1">
          <a:blip r:embed="rId6">
            <a:alphaModFix/>
          </a:blip>
          <a:srcRect/>
          <a:stretch/>
        </p:blipFill>
        <p:spPr>
          <a:xfrm>
            <a:off x="803026" y="3731424"/>
            <a:ext cx="786300" cy="786300"/>
          </a:xfrm>
          <a:prstGeom prst="rect">
            <a:avLst/>
          </a:prstGeom>
          <a:noFill/>
          <a:ln>
            <a:noFill/>
          </a:ln>
        </p:spPr>
      </p:pic>
      <p:sp>
        <p:nvSpPr>
          <p:cNvPr id="215" name="Google Shape;215;p26"/>
          <p:cNvSpPr txBox="1"/>
          <p:nvPr/>
        </p:nvSpPr>
        <p:spPr>
          <a:xfrm>
            <a:off x="1675250" y="2012650"/>
            <a:ext cx="6012900" cy="655500"/>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900"/>
              <a:buFont typeface="Arial"/>
              <a:buNone/>
            </a:pPr>
            <a:r>
              <a:rPr lang="en" sz="1100" b="1" i="0" u="none" strike="noStrike" cap="none">
                <a:solidFill>
                  <a:schemeClr val="dk1"/>
                </a:solidFill>
                <a:latin typeface="Open Sans"/>
                <a:ea typeface="Open Sans"/>
                <a:cs typeface="Open Sans"/>
                <a:sym typeface="Open Sans"/>
              </a:rPr>
              <a:t>60%</a:t>
            </a:r>
            <a:r>
              <a:rPr lang="en" sz="1100" b="0" i="0" u="none" strike="noStrike" cap="none">
                <a:solidFill>
                  <a:schemeClr val="dk1"/>
                </a:solidFill>
                <a:latin typeface="Open Sans"/>
                <a:ea typeface="Open Sans"/>
                <a:cs typeface="Open Sans"/>
                <a:sym typeface="Open Sans"/>
              </a:rPr>
              <a:t> of CEOs polled cited creativity as the most important leadership quality, compared with 52% for integrity and 35% for global thinking.</a:t>
            </a:r>
            <a:endParaRPr sz="1100" b="0" i="0" u="none" strike="noStrike" cap="none">
              <a:solidFill>
                <a:schemeClr val="dk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900"/>
              <a:buFont typeface="Arial"/>
              <a:buNone/>
            </a:pPr>
            <a:r>
              <a:rPr lang="en" sz="1100" b="0" i="0" u="none" strike="noStrike" cap="none">
                <a:solidFill>
                  <a:schemeClr val="dk1"/>
                </a:solidFill>
                <a:latin typeface="Open Sans"/>
                <a:ea typeface="Open Sans"/>
                <a:cs typeface="Open Sans"/>
                <a:sym typeface="Open Sans"/>
              </a:rPr>
              <a:t>– IBM Global CEO Study</a:t>
            </a:r>
            <a:endParaRPr sz="1100" b="0" i="0" u="none" strike="noStrike" cap="none">
              <a:solidFill>
                <a:schemeClr val="dk1"/>
              </a:solidFill>
              <a:latin typeface="Open Sans"/>
              <a:ea typeface="Open Sans"/>
              <a:cs typeface="Open Sans"/>
              <a:sym typeface="Open Sans"/>
            </a:endParaRPr>
          </a:p>
        </p:txBody>
      </p:sp>
      <p:sp>
        <p:nvSpPr>
          <p:cNvPr id="216" name="Google Shape;216;p26"/>
          <p:cNvSpPr txBox="1"/>
          <p:nvPr/>
        </p:nvSpPr>
        <p:spPr>
          <a:xfrm>
            <a:off x="1675250" y="2935938"/>
            <a:ext cx="5753100" cy="616800"/>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900"/>
              <a:buFont typeface="Arial"/>
              <a:buNone/>
            </a:pPr>
            <a:r>
              <a:rPr lang="en" sz="1100" b="0" i="0" u="none" strike="noStrike" cap="none">
                <a:solidFill>
                  <a:schemeClr val="dk1"/>
                </a:solidFill>
                <a:latin typeface="Open Sans"/>
                <a:ea typeface="Open Sans"/>
                <a:cs typeface="Open Sans"/>
                <a:sym typeface="Open Sans"/>
              </a:rPr>
              <a:t>The demand for highly-skilled workers will hit </a:t>
            </a:r>
            <a:r>
              <a:rPr lang="en" sz="1100" b="1" i="0" u="none" strike="noStrike" cap="none">
                <a:solidFill>
                  <a:schemeClr val="dk1"/>
                </a:solidFill>
                <a:latin typeface="Open Sans"/>
                <a:ea typeface="Open Sans"/>
                <a:cs typeface="Open Sans"/>
                <a:sym typeface="Open Sans"/>
              </a:rPr>
              <a:t>123 million</a:t>
            </a:r>
            <a:r>
              <a:rPr lang="en" sz="1100" b="0" i="0" u="none" strike="noStrike" cap="none">
                <a:solidFill>
                  <a:schemeClr val="dk1"/>
                </a:solidFill>
                <a:latin typeface="Open Sans"/>
                <a:ea typeface="Open Sans"/>
                <a:cs typeface="Open Sans"/>
                <a:sym typeface="Open Sans"/>
              </a:rPr>
              <a:t> by 2020, but there will only be 50 million qualified people to fill these roles. </a:t>
            </a:r>
            <a:endParaRPr sz="1100" b="0" i="0" u="none" strike="noStrike" cap="none">
              <a:solidFill>
                <a:schemeClr val="dk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900"/>
              <a:buFont typeface="Arial"/>
              <a:buNone/>
            </a:pPr>
            <a:r>
              <a:rPr lang="en" sz="1100" b="0" i="0" u="none" strike="noStrike" cap="none">
                <a:solidFill>
                  <a:schemeClr val="dk1"/>
                </a:solidFill>
                <a:latin typeface="Open Sans"/>
                <a:ea typeface="Open Sans"/>
                <a:cs typeface="Open Sans"/>
                <a:sym typeface="Open Sans"/>
              </a:rPr>
              <a:t>– AT&amp;T</a:t>
            </a:r>
            <a:endParaRPr sz="1100" b="0" i="0" u="none" strike="noStrike" cap="none">
              <a:solidFill>
                <a:schemeClr val="dk1"/>
              </a:solidFill>
              <a:latin typeface="Open Sans"/>
              <a:ea typeface="Open Sans"/>
              <a:cs typeface="Open Sans"/>
              <a:sym typeface="Open Sans"/>
            </a:endParaRPr>
          </a:p>
        </p:txBody>
      </p:sp>
      <p:sp>
        <p:nvSpPr>
          <p:cNvPr id="217" name="Google Shape;217;p26"/>
          <p:cNvSpPr txBox="1"/>
          <p:nvPr/>
        </p:nvSpPr>
        <p:spPr>
          <a:xfrm>
            <a:off x="1675250" y="3860875"/>
            <a:ext cx="6221100" cy="527400"/>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900"/>
              <a:buFont typeface="Arial"/>
              <a:buNone/>
            </a:pPr>
            <a:r>
              <a:rPr lang="en" sz="1100" b="1" i="0" u="none" strike="noStrike" cap="none">
                <a:solidFill>
                  <a:schemeClr val="dk1"/>
                </a:solidFill>
                <a:latin typeface="Open Sans"/>
                <a:ea typeface="Open Sans"/>
                <a:cs typeface="Open Sans"/>
                <a:sym typeface="Open Sans"/>
              </a:rPr>
              <a:t>65%</a:t>
            </a:r>
            <a:r>
              <a:rPr lang="en" sz="1100" b="0" i="0" u="none" strike="noStrike" cap="none">
                <a:solidFill>
                  <a:schemeClr val="dk1"/>
                </a:solidFill>
                <a:latin typeface="Open Sans"/>
                <a:ea typeface="Open Sans"/>
                <a:cs typeface="Open Sans"/>
                <a:sym typeface="Open Sans"/>
              </a:rPr>
              <a:t> of today’s students will be employed in jobs that have yet to be invented.</a:t>
            </a:r>
            <a:endParaRPr sz="1100" b="0" i="0" u="none" strike="noStrike" cap="none">
              <a:solidFill>
                <a:schemeClr val="dk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900"/>
              <a:buFont typeface="Arial"/>
              <a:buNone/>
            </a:pPr>
            <a:r>
              <a:rPr lang="en" sz="1100" b="0" i="0" u="none" strike="noStrike" cap="none">
                <a:solidFill>
                  <a:schemeClr val="dk1"/>
                </a:solidFill>
                <a:latin typeface="Open Sans"/>
                <a:ea typeface="Open Sans"/>
                <a:cs typeface="Open Sans"/>
                <a:sym typeface="Open Sans"/>
              </a:rPr>
              <a:t>– U.S. Department of Labor</a:t>
            </a:r>
            <a:endParaRPr sz="11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p:nvPr/>
        </p:nvSpPr>
        <p:spPr>
          <a:xfrm>
            <a:off x="489600" y="2217550"/>
            <a:ext cx="8103000" cy="2215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000"/>
              <a:buFont typeface="Arial"/>
              <a:buNone/>
            </a:pPr>
            <a:r>
              <a:rPr lang="en" sz="2600" b="1">
                <a:solidFill>
                  <a:srgbClr val="28235E"/>
                </a:solidFill>
                <a:latin typeface="Open Sans"/>
                <a:ea typeface="Open Sans"/>
                <a:cs typeface="Open Sans"/>
                <a:sym typeface="Open Sans"/>
              </a:rPr>
              <a:t>Let’s try a Global Finals Instant Challenge</a:t>
            </a:r>
            <a:endParaRPr sz="2600" b="1">
              <a:solidFill>
                <a:srgbClr val="28235E"/>
              </a:solidFill>
              <a:latin typeface="Open Sans"/>
              <a:ea typeface="Open Sans"/>
              <a:cs typeface="Open Sans"/>
              <a:sym typeface="Open Sans"/>
            </a:endParaRPr>
          </a:p>
        </p:txBody>
      </p:sp>
      <p:pic>
        <p:nvPicPr>
          <p:cNvPr id="223" name="Google Shape;223;p27"/>
          <p:cNvPicPr preferRelativeResize="0"/>
          <p:nvPr/>
        </p:nvPicPr>
        <p:blipFill rotWithShape="1">
          <a:blip r:embed="rId3">
            <a:alphaModFix/>
          </a:blip>
          <a:srcRect t="29" b="29"/>
          <a:stretch/>
        </p:blipFill>
        <p:spPr>
          <a:xfrm>
            <a:off x="349200" y="264600"/>
            <a:ext cx="1102175" cy="1102173"/>
          </a:xfrm>
          <a:prstGeom prst="rect">
            <a:avLst/>
          </a:prstGeom>
          <a:noFill/>
          <a:ln>
            <a:noFill/>
          </a:ln>
        </p:spPr>
      </p:pic>
      <p:sp>
        <p:nvSpPr>
          <p:cNvPr id="224" name="Google Shape;224;p27"/>
          <p:cNvSpPr txBox="1">
            <a:spLocks noGrp="1"/>
          </p:cNvSpPr>
          <p:nvPr>
            <p:ph type="title"/>
          </p:nvPr>
        </p:nvSpPr>
        <p:spPr>
          <a:xfrm>
            <a:off x="1582925" y="352250"/>
            <a:ext cx="2326800" cy="101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800" b="0" i="0" u="none" strike="noStrike" cap="none">
                <a:solidFill>
                  <a:schemeClr val="dk1"/>
                </a:solidFill>
                <a:latin typeface="Montserrat ExtraBold"/>
                <a:ea typeface="Montserrat ExtraBold"/>
                <a:cs typeface="Montserrat ExtraBold"/>
                <a:sym typeface="Montserrat ExtraBold"/>
              </a:rPr>
              <a:t>INSTANT</a:t>
            </a:r>
            <a:endParaRPr sz="1800" b="0" i="0" u="none" strike="noStrike" cap="none">
              <a:solidFill>
                <a:schemeClr val="dk1"/>
              </a:solidFill>
              <a:latin typeface="Montserrat ExtraBold"/>
              <a:ea typeface="Montserrat ExtraBold"/>
              <a:cs typeface="Montserrat ExtraBold"/>
              <a:sym typeface="Montserrat ExtraBold"/>
            </a:endParaRPr>
          </a:p>
          <a:p>
            <a:pPr marL="0" marR="0" lvl="0" indent="0" algn="l" rtl="0">
              <a:lnSpc>
                <a:spcPct val="100000"/>
              </a:lnSpc>
              <a:spcBef>
                <a:spcPts val="0"/>
              </a:spcBef>
              <a:spcAft>
                <a:spcPts val="0"/>
              </a:spcAft>
              <a:buClr>
                <a:schemeClr val="dk1"/>
              </a:buClr>
              <a:buSzPts val="2800"/>
              <a:buFont typeface="Arial"/>
              <a:buNone/>
            </a:pPr>
            <a:r>
              <a:rPr lang="en" sz="1800" b="0" i="0" u="none" strike="noStrike" cap="none">
                <a:solidFill>
                  <a:schemeClr val="dk1"/>
                </a:solidFill>
                <a:latin typeface="Montserrat ExtraBold"/>
                <a:ea typeface="Montserrat ExtraBold"/>
                <a:cs typeface="Montserrat ExtraBold"/>
                <a:sym typeface="Montserrat ExtraBold"/>
              </a:rPr>
              <a:t>CHALLENGE</a:t>
            </a:r>
            <a:endParaRPr sz="1800" b="0" i="0" u="none" strike="noStrike" cap="none">
              <a:solidFill>
                <a:schemeClr val="dk1"/>
              </a:solidFill>
              <a:latin typeface="Montserrat ExtraBold"/>
              <a:ea typeface="Montserrat ExtraBold"/>
              <a:cs typeface="Montserrat ExtraBold"/>
              <a:sym typeface="Montserrat ExtraBold"/>
            </a:endParaRPr>
          </a:p>
          <a:p>
            <a:pPr marL="0" marR="0" lvl="0" indent="0" algn="l" rtl="0">
              <a:lnSpc>
                <a:spcPct val="100000"/>
              </a:lnSpc>
              <a:spcBef>
                <a:spcPts val="0"/>
              </a:spcBef>
              <a:spcAft>
                <a:spcPts val="0"/>
              </a:spcAft>
              <a:buClr>
                <a:schemeClr val="dk1"/>
              </a:buClr>
              <a:buSzPts val="2800"/>
              <a:buFont typeface="Arial"/>
              <a:buNone/>
            </a:pPr>
            <a:r>
              <a:rPr lang="en" sz="1800">
                <a:latin typeface="Montserrat Medium"/>
                <a:ea typeface="Montserrat Medium"/>
                <a:cs typeface="Montserrat Medium"/>
                <a:sym typeface="Montserrat Medium"/>
              </a:rPr>
              <a:t>Golf Bridge </a:t>
            </a:r>
            <a:endParaRPr sz="1800" b="0" i="0" u="none" strike="noStrike" cap="none">
              <a:solidFill>
                <a:schemeClr val="dk1"/>
              </a:solidFill>
              <a:latin typeface="Montserrat Medium"/>
              <a:ea typeface="Montserrat Medium"/>
              <a:cs typeface="Montserrat Medium"/>
              <a:sym typeface="Montserrat Medium"/>
            </a:endParaRPr>
          </a:p>
        </p:txBody>
      </p:sp>
      <p:sp>
        <p:nvSpPr>
          <p:cNvPr id="225" name="Google Shape;225;p27"/>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Montserrat"/>
                <a:ea typeface="Montserrat"/>
                <a:cs typeface="Montserrat"/>
                <a:sym typeface="Montserrat"/>
              </a:rPr>
              <a:t>WHAT</a:t>
            </a:r>
            <a:endParaRPr sz="12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p:nvPr/>
        </p:nvSpPr>
        <p:spPr>
          <a:xfrm>
            <a:off x="489600" y="1410575"/>
            <a:ext cx="8103000" cy="333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000"/>
              <a:buFont typeface="Arial"/>
              <a:buNone/>
            </a:pPr>
            <a:r>
              <a:rPr lang="en" sz="1200" b="1" i="0" u="none" strike="noStrike" cap="none">
                <a:solidFill>
                  <a:srgbClr val="28235E"/>
                </a:solidFill>
                <a:latin typeface="Open Sans"/>
                <a:ea typeface="Open Sans"/>
                <a:cs typeface="Open Sans"/>
                <a:sym typeface="Open Sans"/>
              </a:rPr>
              <a:t>Challenge</a:t>
            </a:r>
            <a:endParaRPr sz="1200" b="1" i="0" u="none" strike="noStrike" cap="none">
              <a:solidFill>
                <a:srgbClr val="28235E"/>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000"/>
              <a:buFont typeface="Arial"/>
              <a:buNone/>
            </a:pPr>
            <a:r>
              <a:rPr lang="en" sz="1200" b="0" i="0" u="none" strike="noStrike" cap="none">
                <a:solidFill>
                  <a:srgbClr val="000000"/>
                </a:solidFill>
                <a:latin typeface="Open Sans"/>
                <a:ea typeface="Open Sans"/>
                <a:cs typeface="Open Sans"/>
                <a:sym typeface="Open Sans"/>
              </a:rPr>
              <a:t>Build </a:t>
            </a:r>
            <a:r>
              <a:rPr lang="en" sz="1200">
                <a:latin typeface="Open Sans"/>
                <a:ea typeface="Open Sans"/>
                <a:cs typeface="Open Sans"/>
                <a:sym typeface="Open Sans"/>
              </a:rPr>
              <a:t>a bridge between two chairs 1 foot apart that will support the weight of a golf ball for 10 seconds</a:t>
            </a:r>
            <a:r>
              <a:rPr lang="en" sz="1200" b="0" i="0" u="none" strike="noStrike" cap="none">
                <a:solidFill>
                  <a:srgbClr val="000000"/>
                </a:solidFill>
                <a:latin typeface="Open Sans"/>
                <a:ea typeface="Open Sans"/>
                <a:cs typeface="Open Sans"/>
                <a:sym typeface="Open Sans"/>
              </a:rPr>
              <a:t>.</a:t>
            </a:r>
            <a:endParaRPr sz="1200" b="0" i="0" u="none" strike="noStrike" cap="none">
              <a:solidFill>
                <a:srgbClr val="000000"/>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000"/>
              <a:buFont typeface="Arial"/>
              <a:buNone/>
            </a:pPr>
            <a:endParaRPr sz="1200" b="1" i="0" u="none" strike="noStrike" cap="none">
              <a:solidFill>
                <a:srgbClr val="5D00D9"/>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000"/>
              <a:buFont typeface="Arial"/>
              <a:buNone/>
            </a:pPr>
            <a:r>
              <a:rPr lang="en" sz="1200" b="1" i="0" u="none" strike="noStrike" cap="none">
                <a:solidFill>
                  <a:srgbClr val="28235E"/>
                </a:solidFill>
                <a:latin typeface="Open Sans"/>
                <a:ea typeface="Open Sans"/>
                <a:cs typeface="Open Sans"/>
                <a:sym typeface="Open Sans"/>
              </a:rPr>
              <a:t>Time</a:t>
            </a:r>
            <a:endParaRPr sz="1200" b="1" i="0" u="none" strike="noStrike" cap="none">
              <a:solidFill>
                <a:srgbClr val="28235E"/>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000"/>
              <a:buFont typeface="Arial"/>
              <a:buNone/>
            </a:pPr>
            <a:r>
              <a:rPr lang="en" sz="1200" b="0" i="0" u="none" strike="noStrike" cap="none">
                <a:solidFill>
                  <a:srgbClr val="000000"/>
                </a:solidFill>
                <a:latin typeface="Open Sans"/>
                <a:ea typeface="Open Sans"/>
                <a:cs typeface="Open Sans"/>
                <a:sym typeface="Open Sans"/>
              </a:rPr>
              <a:t>You have </a:t>
            </a:r>
            <a:r>
              <a:rPr lang="en" sz="1200">
                <a:latin typeface="Open Sans"/>
                <a:ea typeface="Open Sans"/>
                <a:cs typeface="Open Sans"/>
                <a:sym typeface="Open Sans"/>
              </a:rPr>
              <a:t>5</a:t>
            </a:r>
            <a:r>
              <a:rPr lang="en" sz="1200" b="0" i="0" u="none" strike="noStrike" cap="none">
                <a:solidFill>
                  <a:srgbClr val="000000"/>
                </a:solidFill>
                <a:latin typeface="Open Sans"/>
                <a:ea typeface="Open Sans"/>
                <a:cs typeface="Open Sans"/>
                <a:sym typeface="Open Sans"/>
              </a:rPr>
              <a:t> minutes to use your teamwork, creativity, and innovation skills to build the structure with the materials provided. You will then have one chance to </a:t>
            </a:r>
            <a:r>
              <a:rPr lang="en" sz="1200">
                <a:latin typeface="Open Sans"/>
                <a:ea typeface="Open Sans"/>
                <a:cs typeface="Open Sans"/>
                <a:sym typeface="Open Sans"/>
              </a:rPr>
              <a:t>place your golf ball for score.</a:t>
            </a:r>
            <a:endParaRPr sz="1200" b="0" i="0" u="none" strike="noStrike" cap="none">
              <a:solidFill>
                <a:srgbClr val="000000"/>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000"/>
              <a:buFont typeface="Arial"/>
              <a:buNone/>
            </a:pPr>
            <a:endParaRPr sz="1200" b="1" i="0" u="none" strike="noStrike" cap="none">
              <a:solidFill>
                <a:srgbClr val="5D00D9"/>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000"/>
              <a:buFont typeface="Arial"/>
              <a:buNone/>
            </a:pPr>
            <a:r>
              <a:rPr lang="en" sz="1200" b="1" i="0" u="none" strike="noStrike" cap="none">
                <a:solidFill>
                  <a:srgbClr val="28235E"/>
                </a:solidFill>
                <a:latin typeface="Open Sans"/>
                <a:ea typeface="Open Sans"/>
                <a:cs typeface="Open Sans"/>
                <a:sym typeface="Open Sans"/>
              </a:rPr>
              <a:t>The Scene</a:t>
            </a:r>
            <a:endParaRPr sz="1200" b="1" i="0" u="none" strike="noStrike" cap="none">
              <a:solidFill>
                <a:srgbClr val="28235E"/>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000"/>
              <a:buFont typeface="Arial"/>
              <a:buNone/>
            </a:pPr>
            <a:r>
              <a:rPr lang="en" sz="1200" b="0" i="0" u="none" strike="noStrike" cap="none">
                <a:solidFill>
                  <a:srgbClr val="000000"/>
                </a:solidFill>
                <a:latin typeface="Open Sans"/>
                <a:ea typeface="Open Sans"/>
                <a:cs typeface="Open Sans"/>
                <a:sym typeface="Open Sans"/>
              </a:rPr>
              <a:t>You have been asked to build a new </a:t>
            </a:r>
            <a:r>
              <a:rPr lang="en" sz="1200">
                <a:latin typeface="Open Sans"/>
                <a:ea typeface="Open Sans"/>
                <a:cs typeface="Open Sans"/>
                <a:sym typeface="Open Sans"/>
              </a:rPr>
              <a:t>bridge for a small-scale Indiana Jones movie for mice</a:t>
            </a:r>
            <a:r>
              <a:rPr lang="en" sz="1200" b="0" i="0" u="none" strike="noStrike" cap="none">
                <a:solidFill>
                  <a:srgbClr val="000000"/>
                </a:solidFill>
                <a:latin typeface="Open Sans"/>
                <a:ea typeface="Open Sans"/>
                <a:cs typeface="Open Sans"/>
                <a:sym typeface="Open Sans"/>
              </a:rPr>
              <a:t>. The bridge will be used to roll acro</a:t>
            </a:r>
            <a:r>
              <a:rPr lang="en" sz="1200">
                <a:latin typeface="Open Sans"/>
                <a:ea typeface="Open Sans"/>
                <a:cs typeface="Open Sans"/>
                <a:sym typeface="Open Sans"/>
              </a:rPr>
              <a:t>ss a “boulder” chasing Mini-ana Jones. </a:t>
            </a:r>
            <a:r>
              <a:rPr lang="en" sz="1200" b="0" i="0" u="none" strike="noStrike" cap="none">
                <a:solidFill>
                  <a:srgbClr val="000000"/>
                </a:solidFill>
                <a:latin typeface="Open Sans"/>
                <a:ea typeface="Open Sans"/>
                <a:cs typeface="Open Sans"/>
                <a:sym typeface="Open Sans"/>
              </a:rPr>
              <a:t>The structure must be freestanding on the t</a:t>
            </a:r>
            <a:r>
              <a:rPr lang="en" sz="1200">
                <a:latin typeface="Open Sans"/>
                <a:ea typeface="Open Sans"/>
                <a:cs typeface="Open Sans"/>
                <a:sym typeface="Open Sans"/>
              </a:rPr>
              <a:t>wo chairs</a:t>
            </a:r>
            <a:r>
              <a:rPr lang="en" sz="1200" b="0" i="0" u="none" strike="noStrike" cap="none">
                <a:solidFill>
                  <a:srgbClr val="000000"/>
                </a:solidFill>
                <a:latin typeface="Open Sans"/>
                <a:ea typeface="Open Sans"/>
                <a:cs typeface="Open Sans"/>
                <a:sym typeface="Open Sans"/>
              </a:rPr>
              <a:t> and must </a:t>
            </a:r>
            <a:r>
              <a:rPr lang="en" sz="1200">
                <a:latin typeface="Open Sans"/>
                <a:ea typeface="Open Sans"/>
                <a:cs typeface="Open Sans"/>
                <a:sym typeface="Open Sans"/>
              </a:rPr>
              <a:t>hold the weight of a golf ball for at least 10 seconds so that the “boulder” can get across the bridge without it breaking.</a:t>
            </a:r>
            <a:r>
              <a:rPr lang="en" sz="1200" b="0" i="0" u="none" strike="noStrike" cap="none">
                <a:solidFill>
                  <a:srgbClr val="000000"/>
                </a:solidFill>
                <a:latin typeface="Open Sans"/>
                <a:ea typeface="Open Sans"/>
                <a:cs typeface="Open Sans"/>
                <a:sym typeface="Open Sans"/>
              </a:rPr>
              <a:t> After the 5-minute build time, the </a:t>
            </a:r>
            <a:r>
              <a:rPr lang="en" sz="1200">
                <a:latin typeface="Open Sans"/>
                <a:ea typeface="Open Sans"/>
                <a:cs typeface="Open Sans"/>
                <a:sym typeface="Open Sans"/>
              </a:rPr>
              <a:t>golf ball will be placed on the bridge for score</a:t>
            </a:r>
            <a:r>
              <a:rPr lang="en" sz="1200" b="0" i="0" u="none" strike="noStrike" cap="none">
                <a:solidFill>
                  <a:srgbClr val="000000"/>
                </a:solidFill>
                <a:latin typeface="Open Sans"/>
                <a:ea typeface="Open Sans"/>
                <a:cs typeface="Open Sans"/>
                <a:sym typeface="Open Sans"/>
              </a:rPr>
              <a:t>.</a:t>
            </a:r>
            <a:endParaRPr sz="1200" b="0" i="0" u="none" strike="noStrike" cap="none">
              <a:solidFill>
                <a:srgbClr val="000000"/>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000"/>
              <a:buFont typeface="Arial"/>
              <a:buNone/>
            </a:pPr>
            <a:endParaRPr sz="1200" b="1" i="0" u="none" strike="noStrike" cap="none">
              <a:solidFill>
                <a:srgbClr val="5D00D9"/>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000"/>
              <a:buFont typeface="Arial"/>
              <a:buNone/>
            </a:pPr>
            <a:r>
              <a:rPr lang="en" sz="1200" b="1" i="0" u="none" strike="noStrike" cap="none">
                <a:solidFill>
                  <a:srgbClr val="28235E"/>
                </a:solidFill>
                <a:latin typeface="Open Sans"/>
                <a:ea typeface="Open Sans"/>
                <a:cs typeface="Open Sans"/>
                <a:sym typeface="Open Sans"/>
              </a:rPr>
              <a:t>Materials</a:t>
            </a:r>
            <a:endParaRPr sz="1200" b="1" i="0" u="none" strike="noStrike" cap="none">
              <a:solidFill>
                <a:srgbClr val="28235E"/>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000"/>
              <a:buFont typeface="Arial"/>
              <a:buNone/>
            </a:pPr>
            <a:r>
              <a:rPr lang="en" sz="1200">
                <a:latin typeface="Open Sans"/>
                <a:ea typeface="Open Sans"/>
                <a:cs typeface="Open Sans"/>
                <a:sym typeface="Open Sans"/>
              </a:rPr>
              <a:t>1 paper plate, 1 rubberband, 1 clothespin, 2 jumbo paper-clips, 3ft of string, 1 golf ball</a:t>
            </a:r>
            <a:endParaRPr sz="1200" b="0" i="0" u="none" strike="noStrike" cap="none">
              <a:solidFill>
                <a:srgbClr val="000000"/>
              </a:solidFill>
              <a:latin typeface="Open Sans"/>
              <a:ea typeface="Open Sans"/>
              <a:cs typeface="Open Sans"/>
              <a:sym typeface="Open Sans"/>
            </a:endParaRPr>
          </a:p>
        </p:txBody>
      </p:sp>
      <p:pic>
        <p:nvPicPr>
          <p:cNvPr id="231" name="Google Shape;231;p28"/>
          <p:cNvPicPr preferRelativeResize="0"/>
          <p:nvPr/>
        </p:nvPicPr>
        <p:blipFill rotWithShape="1">
          <a:blip r:embed="rId3">
            <a:alphaModFix/>
          </a:blip>
          <a:srcRect t="29" b="29"/>
          <a:stretch/>
        </p:blipFill>
        <p:spPr>
          <a:xfrm>
            <a:off x="349200" y="264600"/>
            <a:ext cx="1102175" cy="1102173"/>
          </a:xfrm>
          <a:prstGeom prst="rect">
            <a:avLst/>
          </a:prstGeom>
          <a:noFill/>
          <a:ln>
            <a:noFill/>
          </a:ln>
        </p:spPr>
      </p:pic>
      <p:sp>
        <p:nvSpPr>
          <p:cNvPr id="232" name="Google Shape;232;p28"/>
          <p:cNvSpPr txBox="1">
            <a:spLocks noGrp="1"/>
          </p:cNvSpPr>
          <p:nvPr>
            <p:ph type="title"/>
          </p:nvPr>
        </p:nvSpPr>
        <p:spPr>
          <a:xfrm>
            <a:off x="1582925" y="352250"/>
            <a:ext cx="2326800" cy="101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800" b="0" i="0" u="none" strike="noStrike" cap="none">
                <a:solidFill>
                  <a:schemeClr val="dk1"/>
                </a:solidFill>
                <a:latin typeface="Montserrat ExtraBold"/>
                <a:ea typeface="Montserrat ExtraBold"/>
                <a:cs typeface="Montserrat ExtraBold"/>
                <a:sym typeface="Montserrat ExtraBold"/>
              </a:rPr>
              <a:t>INSTANT</a:t>
            </a:r>
            <a:endParaRPr sz="1800" b="0" i="0" u="none" strike="noStrike" cap="none">
              <a:solidFill>
                <a:schemeClr val="dk1"/>
              </a:solidFill>
              <a:latin typeface="Montserrat ExtraBold"/>
              <a:ea typeface="Montserrat ExtraBold"/>
              <a:cs typeface="Montserrat ExtraBold"/>
              <a:sym typeface="Montserrat ExtraBold"/>
            </a:endParaRPr>
          </a:p>
          <a:p>
            <a:pPr marL="0" marR="0" lvl="0" indent="0" algn="l" rtl="0">
              <a:lnSpc>
                <a:spcPct val="100000"/>
              </a:lnSpc>
              <a:spcBef>
                <a:spcPts val="0"/>
              </a:spcBef>
              <a:spcAft>
                <a:spcPts val="0"/>
              </a:spcAft>
              <a:buClr>
                <a:schemeClr val="dk1"/>
              </a:buClr>
              <a:buSzPts val="2800"/>
              <a:buFont typeface="Arial"/>
              <a:buNone/>
            </a:pPr>
            <a:r>
              <a:rPr lang="en" sz="1800" b="0" i="0" u="none" strike="noStrike" cap="none">
                <a:solidFill>
                  <a:schemeClr val="dk1"/>
                </a:solidFill>
                <a:latin typeface="Montserrat ExtraBold"/>
                <a:ea typeface="Montserrat ExtraBold"/>
                <a:cs typeface="Montserrat ExtraBold"/>
                <a:sym typeface="Montserrat ExtraBold"/>
              </a:rPr>
              <a:t>CHALLENGE</a:t>
            </a:r>
            <a:endParaRPr sz="1800" b="0" i="0" u="none" strike="noStrike" cap="none">
              <a:solidFill>
                <a:schemeClr val="dk1"/>
              </a:solidFill>
              <a:latin typeface="Montserrat ExtraBold"/>
              <a:ea typeface="Montserrat ExtraBold"/>
              <a:cs typeface="Montserrat ExtraBold"/>
              <a:sym typeface="Montserrat ExtraBold"/>
            </a:endParaRPr>
          </a:p>
          <a:p>
            <a:pPr marL="0" marR="0" lvl="0" indent="0" algn="l" rtl="0">
              <a:lnSpc>
                <a:spcPct val="100000"/>
              </a:lnSpc>
              <a:spcBef>
                <a:spcPts val="0"/>
              </a:spcBef>
              <a:spcAft>
                <a:spcPts val="0"/>
              </a:spcAft>
              <a:buClr>
                <a:schemeClr val="dk1"/>
              </a:buClr>
              <a:buSzPts val="2800"/>
              <a:buFont typeface="Arial"/>
              <a:buNone/>
            </a:pPr>
            <a:r>
              <a:rPr lang="en" sz="1800">
                <a:latin typeface="Montserrat Medium"/>
                <a:ea typeface="Montserrat Medium"/>
                <a:cs typeface="Montserrat Medium"/>
                <a:sym typeface="Montserrat Medium"/>
              </a:rPr>
              <a:t>Golf Ball Bridge</a:t>
            </a:r>
            <a:endParaRPr sz="1800" b="0" i="0" u="none" strike="noStrike" cap="none">
              <a:solidFill>
                <a:schemeClr val="dk1"/>
              </a:solidFill>
              <a:latin typeface="Montserrat Medium"/>
              <a:ea typeface="Montserrat Medium"/>
              <a:cs typeface="Montserrat Medium"/>
              <a:sym typeface="Montserrat Medium"/>
            </a:endParaRPr>
          </a:p>
        </p:txBody>
      </p:sp>
      <p:sp>
        <p:nvSpPr>
          <p:cNvPr id="233" name="Google Shape;233;p28"/>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Montserrat"/>
                <a:ea typeface="Montserrat"/>
                <a:cs typeface="Montserrat"/>
                <a:sym typeface="Montserrat"/>
              </a:rPr>
              <a:t>WHAT</a:t>
            </a:r>
            <a:endParaRPr sz="12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9"/>
          <p:cNvSpPr/>
          <p:nvPr/>
        </p:nvSpPr>
        <p:spPr>
          <a:xfrm>
            <a:off x="8357700" y="4862700"/>
            <a:ext cx="786300" cy="280800"/>
          </a:xfrm>
          <a:prstGeom prst="rect">
            <a:avLst/>
          </a:prstGeom>
          <a:solidFill>
            <a:srgbClr val="8AC44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Montserrat"/>
                <a:ea typeface="Montserrat"/>
                <a:cs typeface="Montserrat"/>
                <a:sym typeface="Montserrat"/>
              </a:rPr>
              <a:t>WHY</a:t>
            </a:r>
            <a:endParaRPr sz="1200" b="1" i="0" u="none" strike="noStrike" cap="none">
              <a:solidFill>
                <a:schemeClr val="lt1"/>
              </a:solidFill>
              <a:latin typeface="Montserrat"/>
              <a:ea typeface="Montserrat"/>
              <a:cs typeface="Montserrat"/>
              <a:sym typeface="Montserrat"/>
            </a:endParaRPr>
          </a:p>
        </p:txBody>
      </p:sp>
      <p:sp>
        <p:nvSpPr>
          <p:cNvPr id="239" name="Google Shape;239;p29"/>
          <p:cNvSpPr txBox="1"/>
          <p:nvPr/>
        </p:nvSpPr>
        <p:spPr>
          <a:xfrm>
            <a:off x="1706050" y="488650"/>
            <a:ext cx="7092300" cy="40182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900"/>
              <a:buFont typeface="Arial"/>
              <a:buNone/>
            </a:pPr>
            <a:r>
              <a:rPr lang="en" sz="1800" b="1">
                <a:solidFill>
                  <a:schemeClr val="dk1"/>
                </a:solidFill>
                <a:latin typeface="Montserrat"/>
                <a:ea typeface="Montserrat"/>
                <a:cs typeface="Montserrat"/>
                <a:sym typeface="Montserrat"/>
              </a:rPr>
              <a:t>Destination Imagination is based on a unique pedagogy and the need for 21st Century Skills</a:t>
            </a:r>
            <a:endParaRPr sz="1800" b="1">
              <a:solidFill>
                <a:schemeClr val="dk1"/>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900"/>
              <a:buFont typeface="Arial"/>
              <a:buNone/>
            </a:pPr>
            <a:endParaRPr sz="1600">
              <a:solidFill>
                <a:schemeClr val="dk1"/>
              </a:solidFill>
              <a:latin typeface="Montserrat"/>
              <a:ea typeface="Montserrat"/>
              <a:cs typeface="Montserrat"/>
              <a:sym typeface="Montserrat"/>
            </a:endParaRPr>
          </a:p>
          <a:p>
            <a:pPr marL="457200" marR="0" lvl="0" indent="-317500" algn="l" rtl="0">
              <a:lnSpc>
                <a:spcPct val="150000"/>
              </a:lnSpc>
              <a:spcBef>
                <a:spcPts val="0"/>
              </a:spcBef>
              <a:spcAft>
                <a:spcPts val="0"/>
              </a:spcAft>
              <a:buClr>
                <a:schemeClr val="dk1"/>
              </a:buClr>
              <a:buSzPts val="1400"/>
              <a:buChar char="➔"/>
            </a:pPr>
            <a:r>
              <a:rPr lang="en" sz="1600">
                <a:solidFill>
                  <a:schemeClr val="dk1"/>
                </a:solidFill>
                <a:latin typeface="Montserrat"/>
                <a:ea typeface="Montserrat"/>
                <a:cs typeface="Montserrat"/>
                <a:sym typeface="Montserrat"/>
              </a:rPr>
              <a:t>No Interference	</a:t>
            </a:r>
            <a:endParaRPr sz="1600">
              <a:solidFill>
                <a:schemeClr val="dk1"/>
              </a:solidFill>
              <a:latin typeface="Montserrat"/>
              <a:ea typeface="Montserrat"/>
              <a:cs typeface="Montserrat"/>
              <a:sym typeface="Montserrat"/>
            </a:endParaRPr>
          </a:p>
          <a:p>
            <a:pPr marL="914400" marR="0" lvl="1" indent="-304800" algn="l" rtl="0">
              <a:lnSpc>
                <a:spcPct val="15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Team members are responsible for their solutions</a:t>
            </a:r>
            <a:endParaRPr sz="1200">
              <a:solidFill>
                <a:schemeClr val="dk1"/>
              </a:solidFill>
              <a:latin typeface="Open Sans"/>
              <a:ea typeface="Open Sans"/>
              <a:cs typeface="Open Sans"/>
              <a:sym typeface="Open Sans"/>
            </a:endParaRPr>
          </a:p>
          <a:p>
            <a:pPr marL="457200" marR="0" lvl="0" indent="-330200" algn="l" rtl="0">
              <a:lnSpc>
                <a:spcPct val="15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Resource Awareness</a:t>
            </a:r>
            <a:endParaRPr sz="1600">
              <a:solidFill>
                <a:schemeClr val="dk1"/>
              </a:solidFill>
              <a:latin typeface="Montserrat"/>
              <a:ea typeface="Montserrat"/>
              <a:cs typeface="Montserrat"/>
              <a:sym typeface="Montserrat"/>
            </a:endParaRPr>
          </a:p>
          <a:p>
            <a:pPr marL="914400" marR="0" lvl="1" indent="-304800" algn="l" rtl="0">
              <a:lnSpc>
                <a:spcPct val="15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Teaching to be aware of what’s available and utilizing those resources wisely</a:t>
            </a:r>
            <a:endParaRPr sz="1200">
              <a:solidFill>
                <a:schemeClr val="dk1"/>
              </a:solidFill>
              <a:latin typeface="Open Sans"/>
              <a:ea typeface="Open Sans"/>
              <a:cs typeface="Open Sans"/>
              <a:sym typeface="Open Sans"/>
            </a:endParaRPr>
          </a:p>
          <a:p>
            <a:pPr marL="457200" marR="0" lvl="0" indent="-330200" algn="l" rtl="0">
              <a:lnSpc>
                <a:spcPct val="15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Clarifying Questions</a:t>
            </a:r>
            <a:endParaRPr sz="1600">
              <a:solidFill>
                <a:schemeClr val="dk1"/>
              </a:solidFill>
              <a:latin typeface="Montserrat"/>
              <a:ea typeface="Montserrat"/>
              <a:cs typeface="Montserrat"/>
              <a:sym typeface="Montserrat"/>
            </a:endParaRPr>
          </a:p>
          <a:p>
            <a:pPr marL="914400" marR="0" lvl="1" indent="-304800" algn="l" rtl="0">
              <a:lnSpc>
                <a:spcPct val="15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Explore options and pushing the limits with questions</a:t>
            </a:r>
            <a:endParaRPr sz="1200">
              <a:solidFill>
                <a:schemeClr val="dk1"/>
              </a:solidFill>
              <a:latin typeface="Open Sans"/>
              <a:ea typeface="Open Sans"/>
              <a:cs typeface="Open Sans"/>
              <a:sym typeface="Open Sans"/>
            </a:endParaRPr>
          </a:p>
          <a:p>
            <a:pPr marL="457200" marR="0" lvl="0" indent="-330200" algn="l" rtl="0">
              <a:lnSpc>
                <a:spcPct val="15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Rapid Ideation and Implementation</a:t>
            </a:r>
            <a:endParaRPr sz="1600">
              <a:solidFill>
                <a:schemeClr val="dk1"/>
              </a:solidFill>
              <a:latin typeface="Montserrat"/>
              <a:ea typeface="Montserrat"/>
              <a:cs typeface="Montserrat"/>
              <a:sym typeface="Montserrat"/>
            </a:endParaRPr>
          </a:p>
          <a:p>
            <a:pPr marL="914400" marR="0" lvl="1" indent="-304800" algn="l" rtl="0">
              <a:lnSpc>
                <a:spcPct val="15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Problem-Solving at it’s finest</a:t>
            </a:r>
            <a:endParaRPr sz="1200">
              <a:solidFill>
                <a:schemeClr val="dk1"/>
              </a:solidFill>
              <a:latin typeface="Open Sans"/>
              <a:ea typeface="Open Sans"/>
              <a:cs typeface="Open Sans"/>
              <a:sym typeface="Open Sans"/>
            </a:endParaRPr>
          </a:p>
          <a:p>
            <a:pPr marL="457200" marR="0" lvl="0" indent="-330200" algn="l" rtl="0">
              <a:lnSpc>
                <a:spcPct val="15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Authentic Self-Expression</a:t>
            </a:r>
            <a:endParaRPr sz="1600">
              <a:solidFill>
                <a:schemeClr val="dk1"/>
              </a:solidFill>
              <a:latin typeface="Montserrat"/>
              <a:ea typeface="Montserrat"/>
              <a:cs typeface="Montserrat"/>
              <a:sym typeface="Montserrat"/>
            </a:endParaRPr>
          </a:p>
          <a:p>
            <a:pPr marL="914400" marR="0" lvl="1" indent="-304800" algn="l" rtl="0">
              <a:lnSpc>
                <a:spcPct val="15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Safe space for uniqueness while collaborating and encouraging each other</a:t>
            </a:r>
            <a:endParaRPr sz="1200">
              <a:solidFill>
                <a:schemeClr val="dk1"/>
              </a:solidFill>
              <a:latin typeface="Open Sans"/>
              <a:ea typeface="Open Sans"/>
              <a:cs typeface="Open Sans"/>
              <a:sym typeface="Open Sans"/>
            </a:endParaRPr>
          </a:p>
        </p:txBody>
      </p:sp>
      <p:pic>
        <p:nvPicPr>
          <p:cNvPr id="240" name="Google Shape;240;p29"/>
          <p:cNvPicPr preferRelativeResize="0"/>
          <p:nvPr/>
        </p:nvPicPr>
        <p:blipFill rotWithShape="1">
          <a:blip r:embed="rId3">
            <a:alphaModFix/>
          </a:blip>
          <a:srcRect t="39" b="39"/>
          <a:stretch/>
        </p:blipFill>
        <p:spPr>
          <a:xfrm>
            <a:off x="349200" y="264600"/>
            <a:ext cx="1102175" cy="11021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p:nvPr/>
        </p:nvSpPr>
        <p:spPr>
          <a:xfrm>
            <a:off x="1763150" y="264600"/>
            <a:ext cx="6335700" cy="12963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1000"/>
              </a:spcBef>
              <a:spcAft>
                <a:spcPts val="0"/>
              </a:spcAft>
              <a:buClr>
                <a:srgbClr val="000000"/>
              </a:buClr>
              <a:buSzPts val="1800"/>
              <a:buFont typeface="Arial"/>
              <a:buNone/>
            </a:pPr>
            <a:r>
              <a:rPr lang="en" sz="1800" b="1">
                <a:solidFill>
                  <a:schemeClr val="dk1"/>
                </a:solidFill>
                <a:latin typeface="Montserrat"/>
                <a:ea typeface="Montserrat"/>
                <a:cs typeface="Montserrat"/>
                <a:sym typeface="Montserrat"/>
              </a:rPr>
              <a:t> Team Manager</a:t>
            </a:r>
            <a:r>
              <a:rPr lang="en" sz="1000" b="0" i="0" u="none" strike="noStrike" cap="none">
                <a:solidFill>
                  <a:schemeClr val="dk1"/>
                </a:solidFill>
                <a:latin typeface="Roboto"/>
                <a:ea typeface="Roboto"/>
                <a:cs typeface="Roboto"/>
                <a:sym typeface="Roboto"/>
              </a:rPr>
              <a:t>  </a:t>
            </a:r>
            <a:endParaRPr sz="1000" b="0" i="0" u="none" strike="noStrike" cap="none">
              <a:solidFill>
                <a:schemeClr val="dk1"/>
              </a:solidFill>
              <a:latin typeface="Roboto"/>
              <a:ea typeface="Roboto"/>
              <a:cs typeface="Roboto"/>
              <a:sym typeface="Roboto"/>
            </a:endParaRPr>
          </a:p>
          <a:p>
            <a:pPr marL="0" marR="0" lvl="0" indent="0" algn="l" rtl="0">
              <a:lnSpc>
                <a:spcPct val="150000"/>
              </a:lnSpc>
              <a:spcBef>
                <a:spcPts val="1000"/>
              </a:spcBef>
              <a:spcAft>
                <a:spcPts val="0"/>
              </a:spcAft>
              <a:buClr>
                <a:srgbClr val="000000"/>
              </a:buClr>
              <a:buSzPts val="900"/>
              <a:buFont typeface="Arial"/>
              <a:buNone/>
            </a:pPr>
            <a:r>
              <a:rPr lang="en" sz="900">
                <a:solidFill>
                  <a:schemeClr val="dk1"/>
                </a:solidFill>
                <a:latin typeface="Open Sans"/>
                <a:ea typeface="Open Sans"/>
                <a:cs typeface="Open Sans"/>
                <a:sym typeface="Open Sans"/>
              </a:rPr>
              <a:t>It’s important to remember that the challenges and solutions are 100% owned by the team members. Our role as Team Managers is to encourage and foster creativity and help them celebrate their strengths and talents. </a:t>
            </a:r>
            <a:endParaRPr sz="900" b="0" i="0" u="none" strike="noStrike" cap="none">
              <a:solidFill>
                <a:srgbClr val="000000"/>
              </a:solidFill>
              <a:latin typeface="Open Sans"/>
              <a:ea typeface="Open Sans"/>
              <a:cs typeface="Open Sans"/>
              <a:sym typeface="Open Sans"/>
            </a:endParaRPr>
          </a:p>
        </p:txBody>
      </p:sp>
      <p:sp>
        <p:nvSpPr>
          <p:cNvPr id="246" name="Google Shape;246;p30"/>
          <p:cNvSpPr/>
          <p:nvPr/>
        </p:nvSpPr>
        <p:spPr>
          <a:xfrm>
            <a:off x="8357700" y="4862700"/>
            <a:ext cx="786300" cy="280800"/>
          </a:xfrm>
          <a:prstGeom prst="rect">
            <a:avLst/>
          </a:prstGeom>
          <a:solidFill>
            <a:srgbClr val="8AC44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Montserrat"/>
                <a:ea typeface="Montserrat"/>
                <a:cs typeface="Montserrat"/>
                <a:sym typeface="Montserrat"/>
              </a:rPr>
              <a:t>WHY</a:t>
            </a:r>
            <a:endParaRPr sz="1200" b="1" i="0" u="none" strike="noStrike" cap="none">
              <a:solidFill>
                <a:schemeClr val="lt1"/>
              </a:solidFill>
              <a:latin typeface="Montserrat"/>
              <a:ea typeface="Montserrat"/>
              <a:cs typeface="Montserrat"/>
              <a:sym typeface="Montserrat"/>
            </a:endParaRPr>
          </a:p>
        </p:txBody>
      </p:sp>
      <p:pic>
        <p:nvPicPr>
          <p:cNvPr id="247" name="Google Shape;247;p30"/>
          <p:cNvPicPr preferRelativeResize="0"/>
          <p:nvPr/>
        </p:nvPicPr>
        <p:blipFill rotWithShape="1">
          <a:blip r:embed="rId3">
            <a:alphaModFix/>
          </a:blip>
          <a:srcRect/>
          <a:stretch/>
        </p:blipFill>
        <p:spPr>
          <a:xfrm>
            <a:off x="778850" y="1923538"/>
            <a:ext cx="834650" cy="833724"/>
          </a:xfrm>
          <a:prstGeom prst="rect">
            <a:avLst/>
          </a:prstGeom>
          <a:noFill/>
          <a:ln>
            <a:noFill/>
          </a:ln>
        </p:spPr>
      </p:pic>
      <p:sp>
        <p:nvSpPr>
          <p:cNvPr id="248" name="Google Shape;248;p30"/>
          <p:cNvSpPr txBox="1"/>
          <p:nvPr/>
        </p:nvSpPr>
        <p:spPr>
          <a:xfrm>
            <a:off x="1706050" y="1555450"/>
            <a:ext cx="7092300" cy="2309400"/>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None/>
            </a:pPr>
            <a:endParaRPr sz="1800" b="1">
              <a:solidFill>
                <a:schemeClr val="dk1"/>
              </a:solidFill>
              <a:latin typeface="Montserrat"/>
              <a:ea typeface="Montserrat"/>
              <a:cs typeface="Montserrat"/>
              <a:sym typeface="Montserrat"/>
            </a:endParaRPr>
          </a:p>
          <a:p>
            <a:pPr marL="457200" marR="0" lvl="0" indent="-330200" algn="l" rtl="0">
              <a:lnSpc>
                <a:spcPct val="15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Creativity Catalyst</a:t>
            </a:r>
            <a:endParaRPr sz="1600">
              <a:solidFill>
                <a:schemeClr val="dk1"/>
              </a:solidFill>
              <a:latin typeface="Montserrat"/>
              <a:ea typeface="Montserrat"/>
              <a:cs typeface="Montserrat"/>
              <a:sym typeface="Montserrat"/>
            </a:endParaRPr>
          </a:p>
          <a:p>
            <a:pPr marL="457200" marR="0" lvl="0" indent="-330200" algn="l" rtl="0">
              <a:lnSpc>
                <a:spcPct val="15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Educator</a:t>
            </a:r>
            <a:endParaRPr sz="1600">
              <a:solidFill>
                <a:schemeClr val="dk1"/>
              </a:solidFill>
              <a:latin typeface="Montserrat"/>
              <a:ea typeface="Montserrat"/>
              <a:cs typeface="Montserrat"/>
              <a:sym typeface="Montserrat"/>
            </a:endParaRPr>
          </a:p>
          <a:p>
            <a:pPr marL="457200" marR="0" lvl="0" indent="-330200" algn="l" rtl="0">
              <a:lnSpc>
                <a:spcPct val="15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Challenge Expert</a:t>
            </a:r>
            <a:endParaRPr sz="1600">
              <a:solidFill>
                <a:schemeClr val="dk1"/>
              </a:solidFill>
              <a:latin typeface="Montserrat"/>
              <a:ea typeface="Montserrat"/>
              <a:cs typeface="Montserrat"/>
              <a:sym typeface="Montserrat"/>
            </a:endParaRPr>
          </a:p>
          <a:p>
            <a:pPr marL="457200" marR="0" lvl="0" indent="-330200" algn="l" rtl="0">
              <a:lnSpc>
                <a:spcPct val="15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Chief Safety Officer</a:t>
            </a:r>
            <a:endParaRPr sz="1600">
              <a:solidFill>
                <a:schemeClr val="dk1"/>
              </a:solidFill>
              <a:latin typeface="Montserrat"/>
              <a:ea typeface="Montserrat"/>
              <a:cs typeface="Montserrat"/>
              <a:sym typeface="Montserrat"/>
            </a:endParaRPr>
          </a:p>
          <a:p>
            <a:pPr marL="457200" marR="0" lvl="0" indent="-330200" algn="l" rtl="0">
              <a:lnSpc>
                <a:spcPct val="15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Facilitator</a:t>
            </a:r>
            <a:endParaRPr sz="1600">
              <a:solidFill>
                <a:schemeClr val="dk1"/>
              </a:solidFill>
              <a:latin typeface="Montserrat"/>
              <a:ea typeface="Montserrat"/>
              <a:cs typeface="Montserrat"/>
              <a:sym typeface="Montserrat"/>
            </a:endParaRPr>
          </a:p>
          <a:p>
            <a:pPr marL="457200" marR="0" lvl="0" indent="-330200" algn="l" rtl="0">
              <a:lnSpc>
                <a:spcPct val="15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Interference Deflector</a:t>
            </a:r>
            <a:endParaRPr sz="1600">
              <a:solidFill>
                <a:schemeClr val="dk1"/>
              </a:solidFill>
              <a:latin typeface="Montserrat"/>
              <a:ea typeface="Montserrat"/>
              <a:cs typeface="Montserrat"/>
              <a:sym typeface="Montserrat"/>
            </a:endParaRPr>
          </a:p>
        </p:txBody>
      </p:sp>
      <p:pic>
        <p:nvPicPr>
          <p:cNvPr id="249" name="Google Shape;249;p30"/>
          <p:cNvPicPr preferRelativeResize="0"/>
          <p:nvPr/>
        </p:nvPicPr>
        <p:blipFill rotWithShape="1">
          <a:blip r:embed="rId4">
            <a:alphaModFix/>
          </a:blip>
          <a:srcRect/>
          <a:stretch/>
        </p:blipFill>
        <p:spPr>
          <a:xfrm>
            <a:off x="288875" y="152375"/>
            <a:ext cx="1258801" cy="1257750"/>
          </a:xfrm>
          <a:prstGeom prst="rect">
            <a:avLst/>
          </a:prstGeom>
          <a:noFill/>
          <a:ln>
            <a:noFill/>
          </a:ln>
        </p:spPr>
      </p:pic>
      <p:pic>
        <p:nvPicPr>
          <p:cNvPr id="250" name="Google Shape;250;p30"/>
          <p:cNvPicPr preferRelativeResize="0"/>
          <p:nvPr/>
        </p:nvPicPr>
        <p:blipFill rotWithShape="1">
          <a:blip r:embed="rId5">
            <a:alphaModFix/>
          </a:blip>
          <a:srcRect/>
          <a:stretch/>
        </p:blipFill>
        <p:spPr>
          <a:xfrm>
            <a:off x="803024" y="2851526"/>
            <a:ext cx="786301" cy="78564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1"/>
          <p:cNvPicPr preferRelativeResize="0"/>
          <p:nvPr/>
        </p:nvPicPr>
        <p:blipFill rotWithShape="1">
          <a:blip r:embed="rId3">
            <a:alphaModFix/>
          </a:blip>
          <a:srcRect l="2978" r="4523"/>
          <a:stretch/>
        </p:blipFill>
        <p:spPr>
          <a:xfrm>
            <a:off x="585525" y="3010275"/>
            <a:ext cx="2989100" cy="2069175"/>
          </a:xfrm>
          <a:prstGeom prst="rect">
            <a:avLst/>
          </a:prstGeom>
          <a:noFill/>
          <a:ln>
            <a:noFill/>
          </a:ln>
        </p:spPr>
      </p:pic>
      <p:sp>
        <p:nvSpPr>
          <p:cNvPr id="256" name="Google Shape;256;p31"/>
          <p:cNvSpPr txBox="1">
            <a:spLocks noGrp="1"/>
          </p:cNvSpPr>
          <p:nvPr>
            <p:ph type="title"/>
          </p:nvPr>
        </p:nvSpPr>
        <p:spPr>
          <a:xfrm>
            <a:off x="1671000" y="381013"/>
            <a:ext cx="2165100" cy="118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000" b="1" i="0" u="none" strike="noStrike" cap="none">
                <a:solidFill>
                  <a:schemeClr val="dk1"/>
                </a:solidFill>
                <a:latin typeface="Montserrat"/>
                <a:ea typeface="Montserrat"/>
                <a:cs typeface="Montserrat"/>
                <a:sym typeface="Montserrat"/>
              </a:rPr>
              <a:t>What is </a:t>
            </a:r>
            <a:r>
              <a:rPr lang="en" sz="2000" b="1">
                <a:latin typeface="Montserrat"/>
                <a:ea typeface="Montserrat"/>
                <a:cs typeface="Montserrat"/>
                <a:sym typeface="Montserrat"/>
              </a:rPr>
              <a:t>Interference?</a:t>
            </a:r>
            <a:endParaRPr sz="2000" b="0" i="0" u="none" strike="noStrike" cap="none">
              <a:solidFill>
                <a:schemeClr val="dk1"/>
              </a:solidFill>
              <a:latin typeface="Montserrat ExtraBold"/>
              <a:ea typeface="Montserrat ExtraBold"/>
              <a:cs typeface="Montserrat ExtraBold"/>
              <a:sym typeface="Montserrat ExtraBold"/>
            </a:endParaRPr>
          </a:p>
        </p:txBody>
      </p:sp>
      <p:pic>
        <p:nvPicPr>
          <p:cNvPr id="257" name="Google Shape;257;p31"/>
          <p:cNvPicPr preferRelativeResize="0"/>
          <p:nvPr/>
        </p:nvPicPr>
        <p:blipFill rotWithShape="1">
          <a:blip r:embed="rId4">
            <a:alphaModFix/>
          </a:blip>
          <a:srcRect/>
          <a:stretch/>
        </p:blipFill>
        <p:spPr>
          <a:xfrm>
            <a:off x="349200" y="344875"/>
            <a:ext cx="1102175" cy="1102175"/>
          </a:xfrm>
          <a:prstGeom prst="rect">
            <a:avLst/>
          </a:prstGeom>
          <a:noFill/>
          <a:ln>
            <a:noFill/>
          </a:ln>
        </p:spPr>
      </p:pic>
      <p:sp>
        <p:nvSpPr>
          <p:cNvPr id="258" name="Google Shape;258;p31"/>
          <p:cNvSpPr txBox="1"/>
          <p:nvPr/>
        </p:nvSpPr>
        <p:spPr>
          <a:xfrm>
            <a:off x="349200" y="1451850"/>
            <a:ext cx="3656400" cy="2141100"/>
          </a:xfrm>
          <a:prstGeom prst="rect">
            <a:avLst/>
          </a:prstGeom>
          <a:noFill/>
          <a:ln>
            <a:noFill/>
          </a:ln>
        </p:spPr>
        <p:txBody>
          <a:bodyPr spcFirstLastPara="1" wrap="square" lIns="91425" tIns="91425" rIns="91425" bIns="91425" anchor="t" anchorCtr="0">
            <a:noAutofit/>
          </a:bodyPr>
          <a:lstStyle/>
          <a:p>
            <a:pPr marL="342900" marR="0" lvl="0" indent="-304800" algn="l" rtl="0">
              <a:lnSpc>
                <a:spcPct val="150000"/>
              </a:lnSpc>
              <a:spcBef>
                <a:spcPts val="100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Any creative or physical interruption of the students solving their own challenge.</a:t>
            </a:r>
            <a:endParaRPr sz="1200" b="0" i="0" u="none" strike="noStrike" cap="none">
              <a:solidFill>
                <a:schemeClr val="dk1"/>
              </a:solidFill>
              <a:latin typeface="Open Sans"/>
              <a:ea typeface="Open Sans"/>
              <a:cs typeface="Open Sans"/>
              <a:sym typeface="Open Sans"/>
            </a:endParaRPr>
          </a:p>
          <a:p>
            <a:pPr marL="342900" marR="0" lvl="0" indent="-304800" algn="l" rtl="0">
              <a:lnSpc>
                <a:spcPct val="15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Encourage students to learn skills and develop their own ideas</a:t>
            </a:r>
            <a:r>
              <a:rPr lang="en" sz="1200" b="0" i="0" u="none" strike="noStrike" cap="none">
                <a:solidFill>
                  <a:schemeClr val="dk1"/>
                </a:solidFill>
                <a:latin typeface="Open Sans"/>
                <a:ea typeface="Open Sans"/>
                <a:cs typeface="Open Sans"/>
                <a:sym typeface="Open Sans"/>
              </a:rPr>
              <a:t>. </a:t>
            </a:r>
            <a:endParaRPr sz="1200" b="0" i="0" u="none" strike="noStrike" cap="none">
              <a:solidFill>
                <a:schemeClr val="dk1"/>
              </a:solidFill>
              <a:latin typeface="Open Sans"/>
              <a:ea typeface="Open Sans"/>
              <a:cs typeface="Open Sans"/>
              <a:sym typeface="Open Sans"/>
            </a:endParaRPr>
          </a:p>
          <a:p>
            <a:pPr marL="342900" marR="0" lvl="0" indent="-304800" algn="l" rtl="0">
              <a:lnSpc>
                <a:spcPct val="150000"/>
              </a:lnSpc>
              <a:spcBef>
                <a:spcPts val="0"/>
              </a:spcBef>
              <a:spcAft>
                <a:spcPts val="0"/>
              </a:spcAft>
              <a:buClr>
                <a:schemeClr val="dk1"/>
              </a:buClr>
              <a:buSzPts val="1200"/>
              <a:buFont typeface="Open Sans"/>
              <a:buChar char="●"/>
            </a:pPr>
            <a:r>
              <a:rPr lang="en" sz="1200" b="0" i="0" u="none" strike="noStrike" cap="none">
                <a:solidFill>
                  <a:schemeClr val="dk1"/>
                </a:solidFill>
                <a:latin typeface="Open Sans"/>
                <a:ea typeface="Open Sans"/>
                <a:cs typeface="Open Sans"/>
                <a:sym typeface="Open Sans"/>
              </a:rPr>
              <a:t>O</a:t>
            </a:r>
            <a:r>
              <a:rPr lang="en" sz="1200">
                <a:solidFill>
                  <a:schemeClr val="dk1"/>
                </a:solidFill>
                <a:latin typeface="Open Sans"/>
                <a:ea typeface="Open Sans"/>
                <a:cs typeface="Open Sans"/>
                <a:sym typeface="Open Sans"/>
              </a:rPr>
              <a:t>wnership belongs with the students.</a:t>
            </a:r>
            <a:endParaRPr sz="1200" b="0" i="0" u="none" strike="noStrike" cap="none">
              <a:solidFill>
                <a:srgbClr val="000000"/>
              </a:solidFill>
              <a:latin typeface="Open Sans"/>
              <a:ea typeface="Open Sans"/>
              <a:cs typeface="Open Sans"/>
              <a:sym typeface="Open Sans"/>
            </a:endParaRPr>
          </a:p>
        </p:txBody>
      </p:sp>
      <p:grpSp>
        <p:nvGrpSpPr>
          <p:cNvPr id="259" name="Google Shape;259;p31"/>
          <p:cNvGrpSpPr/>
          <p:nvPr/>
        </p:nvGrpSpPr>
        <p:grpSpPr>
          <a:xfrm>
            <a:off x="4346869" y="511782"/>
            <a:ext cx="4556349" cy="3845099"/>
            <a:chOff x="4409225" y="269125"/>
            <a:chExt cx="4629025" cy="4015350"/>
          </a:xfrm>
        </p:grpSpPr>
        <p:pic>
          <p:nvPicPr>
            <p:cNvPr id="260" name="Google Shape;260;p31"/>
            <p:cNvPicPr preferRelativeResize="0"/>
            <p:nvPr/>
          </p:nvPicPr>
          <p:blipFill rotWithShape="1">
            <a:blip r:embed="rId5">
              <a:alphaModFix/>
            </a:blip>
            <a:srcRect/>
            <a:stretch/>
          </p:blipFill>
          <p:spPr>
            <a:xfrm>
              <a:off x="4829725" y="2580675"/>
              <a:ext cx="683300" cy="683300"/>
            </a:xfrm>
            <a:prstGeom prst="rect">
              <a:avLst/>
            </a:prstGeom>
            <a:noFill/>
            <a:ln>
              <a:noFill/>
            </a:ln>
          </p:spPr>
        </p:pic>
        <p:grpSp>
          <p:nvGrpSpPr>
            <p:cNvPr id="261" name="Google Shape;261;p31"/>
            <p:cNvGrpSpPr/>
            <p:nvPr/>
          </p:nvGrpSpPr>
          <p:grpSpPr>
            <a:xfrm>
              <a:off x="5821650" y="269125"/>
              <a:ext cx="1692300" cy="1058300"/>
              <a:chOff x="6174425" y="178925"/>
              <a:chExt cx="1692300" cy="1058300"/>
            </a:xfrm>
          </p:grpSpPr>
          <p:pic>
            <p:nvPicPr>
              <p:cNvPr id="262" name="Google Shape;262;p31"/>
              <p:cNvPicPr preferRelativeResize="0"/>
              <p:nvPr/>
            </p:nvPicPr>
            <p:blipFill rotWithShape="1">
              <a:blip r:embed="rId6">
                <a:alphaModFix/>
              </a:blip>
              <a:srcRect/>
              <a:stretch/>
            </p:blipFill>
            <p:spPr>
              <a:xfrm>
                <a:off x="6678925" y="178925"/>
                <a:ext cx="683300" cy="683300"/>
              </a:xfrm>
              <a:prstGeom prst="rect">
                <a:avLst/>
              </a:prstGeom>
              <a:noFill/>
              <a:ln>
                <a:noFill/>
              </a:ln>
            </p:spPr>
          </p:pic>
          <p:sp>
            <p:nvSpPr>
              <p:cNvPr id="263" name="Google Shape;263;p31"/>
              <p:cNvSpPr txBox="1"/>
              <p:nvPr/>
            </p:nvSpPr>
            <p:spPr>
              <a:xfrm>
                <a:off x="6174425" y="862225"/>
                <a:ext cx="1692300" cy="37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ontserrat SemiBold"/>
                    <a:ea typeface="Montserrat SemiBold"/>
                    <a:cs typeface="Montserrat SemiBold"/>
                    <a:sym typeface="Montserrat SemiBold"/>
                  </a:rPr>
                  <a:t>Self-Confidence</a:t>
                </a:r>
                <a:endParaRPr sz="1400" b="0" i="0" u="none" strike="noStrike" cap="none">
                  <a:solidFill>
                    <a:srgbClr val="000000"/>
                  </a:solidFill>
                  <a:latin typeface="Montserrat SemiBold"/>
                  <a:ea typeface="Montserrat SemiBold"/>
                  <a:cs typeface="Montserrat SemiBold"/>
                  <a:sym typeface="Montserrat SemiBold"/>
                </a:endParaRPr>
              </a:p>
            </p:txBody>
          </p:sp>
        </p:grpSp>
        <p:grpSp>
          <p:nvGrpSpPr>
            <p:cNvPr id="264" name="Google Shape;264;p31"/>
            <p:cNvGrpSpPr/>
            <p:nvPr/>
          </p:nvGrpSpPr>
          <p:grpSpPr>
            <a:xfrm>
              <a:off x="5884100" y="1547754"/>
              <a:ext cx="1692300" cy="1258196"/>
              <a:chOff x="4923800" y="1147104"/>
              <a:chExt cx="1692300" cy="1258196"/>
            </a:xfrm>
          </p:grpSpPr>
          <p:pic>
            <p:nvPicPr>
              <p:cNvPr id="265" name="Google Shape;265;p31"/>
              <p:cNvPicPr preferRelativeResize="0"/>
              <p:nvPr/>
            </p:nvPicPr>
            <p:blipFill rotWithShape="1">
              <a:blip r:embed="rId7">
                <a:alphaModFix/>
              </a:blip>
              <a:srcRect/>
              <a:stretch/>
            </p:blipFill>
            <p:spPr>
              <a:xfrm>
                <a:off x="5376540" y="1147104"/>
                <a:ext cx="683300" cy="685483"/>
              </a:xfrm>
              <a:prstGeom prst="rect">
                <a:avLst/>
              </a:prstGeom>
              <a:noFill/>
              <a:ln>
                <a:noFill/>
              </a:ln>
            </p:spPr>
          </p:pic>
          <p:sp>
            <p:nvSpPr>
              <p:cNvPr id="266" name="Google Shape;266;p31"/>
              <p:cNvSpPr txBox="1"/>
              <p:nvPr/>
            </p:nvSpPr>
            <p:spPr>
              <a:xfrm>
                <a:off x="4923800" y="1832600"/>
                <a:ext cx="16923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ontserrat SemiBold"/>
                    <a:ea typeface="Montserrat SemiBold"/>
                    <a:cs typeface="Montserrat SemiBold"/>
                    <a:sym typeface="Montserrat SemiBold"/>
                  </a:rPr>
                  <a:t>Creative &amp; Critical Thinking</a:t>
                </a:r>
                <a:endParaRPr sz="1400" b="0" i="0" u="none" strike="noStrike" cap="none">
                  <a:solidFill>
                    <a:srgbClr val="000000"/>
                  </a:solidFill>
                  <a:latin typeface="Montserrat SemiBold"/>
                  <a:ea typeface="Montserrat SemiBold"/>
                  <a:cs typeface="Montserrat SemiBold"/>
                  <a:sym typeface="Montserrat SemiBold"/>
                </a:endParaRPr>
              </a:p>
            </p:txBody>
          </p:sp>
        </p:grpSp>
        <p:grpSp>
          <p:nvGrpSpPr>
            <p:cNvPr id="267" name="Google Shape;267;p31"/>
            <p:cNvGrpSpPr/>
            <p:nvPr/>
          </p:nvGrpSpPr>
          <p:grpSpPr>
            <a:xfrm>
              <a:off x="7624225" y="1099150"/>
              <a:ext cx="1008300" cy="1258200"/>
              <a:chOff x="7914550" y="1090225"/>
              <a:chExt cx="1008300" cy="1258200"/>
            </a:xfrm>
          </p:grpSpPr>
          <p:pic>
            <p:nvPicPr>
              <p:cNvPr id="268" name="Google Shape;268;p31"/>
              <p:cNvPicPr preferRelativeResize="0"/>
              <p:nvPr/>
            </p:nvPicPr>
            <p:blipFill rotWithShape="1">
              <a:blip r:embed="rId8">
                <a:alphaModFix/>
              </a:blip>
              <a:srcRect/>
              <a:stretch/>
            </p:blipFill>
            <p:spPr>
              <a:xfrm>
                <a:off x="8077040" y="1090225"/>
                <a:ext cx="683300" cy="685500"/>
              </a:xfrm>
              <a:prstGeom prst="rect">
                <a:avLst/>
              </a:prstGeom>
              <a:noFill/>
              <a:ln>
                <a:noFill/>
              </a:ln>
            </p:spPr>
          </p:pic>
          <p:sp>
            <p:nvSpPr>
              <p:cNvPr id="269" name="Google Shape;269;p31"/>
              <p:cNvSpPr txBox="1"/>
              <p:nvPr/>
            </p:nvSpPr>
            <p:spPr>
              <a:xfrm>
                <a:off x="7914550" y="1775725"/>
                <a:ext cx="10083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ontserrat SemiBold"/>
                    <a:ea typeface="Montserrat SemiBold"/>
                    <a:cs typeface="Montserrat SemiBold"/>
                    <a:sym typeface="Montserrat SemiBold"/>
                  </a:rPr>
                  <a:t>Team Building</a:t>
                </a:r>
                <a:endParaRPr sz="1400" b="0" i="0" u="none" strike="noStrike" cap="none">
                  <a:solidFill>
                    <a:srgbClr val="000000"/>
                  </a:solidFill>
                  <a:latin typeface="Montserrat SemiBold"/>
                  <a:ea typeface="Montserrat SemiBold"/>
                  <a:cs typeface="Montserrat SemiBold"/>
                  <a:sym typeface="Montserrat SemiBold"/>
                </a:endParaRPr>
              </a:p>
            </p:txBody>
          </p:sp>
        </p:grpSp>
        <p:grpSp>
          <p:nvGrpSpPr>
            <p:cNvPr id="270" name="Google Shape;270;p31"/>
            <p:cNvGrpSpPr/>
            <p:nvPr/>
          </p:nvGrpSpPr>
          <p:grpSpPr>
            <a:xfrm>
              <a:off x="4719050" y="1099154"/>
              <a:ext cx="1258200" cy="1258196"/>
              <a:chOff x="5491125" y="3098629"/>
              <a:chExt cx="1258200" cy="1258196"/>
            </a:xfrm>
          </p:grpSpPr>
          <p:pic>
            <p:nvPicPr>
              <p:cNvPr id="271" name="Google Shape;271;p31"/>
              <p:cNvPicPr preferRelativeResize="0"/>
              <p:nvPr/>
            </p:nvPicPr>
            <p:blipFill rotWithShape="1">
              <a:blip r:embed="rId9">
                <a:alphaModFix/>
              </a:blip>
              <a:srcRect/>
              <a:stretch/>
            </p:blipFill>
            <p:spPr>
              <a:xfrm>
                <a:off x="5778565" y="3098629"/>
                <a:ext cx="683300" cy="685483"/>
              </a:xfrm>
              <a:prstGeom prst="rect">
                <a:avLst/>
              </a:prstGeom>
              <a:noFill/>
              <a:ln>
                <a:noFill/>
              </a:ln>
            </p:spPr>
          </p:pic>
          <p:sp>
            <p:nvSpPr>
              <p:cNvPr id="272" name="Google Shape;272;p31"/>
              <p:cNvSpPr txBox="1"/>
              <p:nvPr/>
            </p:nvSpPr>
            <p:spPr>
              <a:xfrm>
                <a:off x="5491125" y="3784125"/>
                <a:ext cx="12582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ontserrat SemiBold"/>
                    <a:ea typeface="Montserrat SemiBold"/>
                    <a:cs typeface="Montserrat SemiBold"/>
                    <a:sym typeface="Montserrat SemiBold"/>
                  </a:rPr>
                  <a:t>Problem Solving</a:t>
                </a:r>
                <a:endParaRPr sz="1400" b="0" i="0" u="none" strike="noStrike" cap="none">
                  <a:solidFill>
                    <a:srgbClr val="000000"/>
                  </a:solidFill>
                  <a:latin typeface="Montserrat SemiBold"/>
                  <a:ea typeface="Montserrat SemiBold"/>
                  <a:cs typeface="Montserrat SemiBold"/>
                  <a:sym typeface="Montserrat SemiBold"/>
                </a:endParaRPr>
              </a:p>
            </p:txBody>
          </p:sp>
        </p:grpSp>
        <p:sp>
          <p:nvSpPr>
            <p:cNvPr id="273" name="Google Shape;273;p31"/>
            <p:cNvSpPr txBox="1"/>
            <p:nvPr/>
          </p:nvSpPr>
          <p:spPr>
            <a:xfrm>
              <a:off x="4409225" y="3257125"/>
              <a:ext cx="1524300" cy="31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ontserrat SemiBold"/>
                  <a:ea typeface="Montserrat SemiBold"/>
                  <a:cs typeface="Montserrat SemiBold"/>
                  <a:sym typeface="Montserrat SemiBold"/>
                </a:rPr>
                <a:t>Perseverance</a:t>
              </a:r>
              <a:endParaRPr sz="1400" b="0" i="0" u="none" strike="noStrike" cap="none">
                <a:solidFill>
                  <a:srgbClr val="000000"/>
                </a:solidFill>
                <a:latin typeface="Montserrat SemiBold"/>
                <a:ea typeface="Montserrat SemiBold"/>
                <a:cs typeface="Montserrat SemiBold"/>
                <a:sym typeface="Montserrat SemiBold"/>
              </a:endParaRPr>
            </a:p>
          </p:txBody>
        </p:sp>
        <p:grpSp>
          <p:nvGrpSpPr>
            <p:cNvPr id="274" name="Google Shape;274;p31"/>
            <p:cNvGrpSpPr/>
            <p:nvPr/>
          </p:nvGrpSpPr>
          <p:grpSpPr>
            <a:xfrm>
              <a:off x="7513950" y="2580675"/>
              <a:ext cx="1524300" cy="1256000"/>
              <a:chOff x="7329250" y="2580675"/>
              <a:chExt cx="1524300" cy="1256000"/>
            </a:xfrm>
          </p:grpSpPr>
          <p:pic>
            <p:nvPicPr>
              <p:cNvPr id="275" name="Google Shape;275;p31"/>
              <p:cNvPicPr preferRelativeResize="0"/>
              <p:nvPr/>
            </p:nvPicPr>
            <p:blipFill rotWithShape="1">
              <a:blip r:embed="rId10">
                <a:alphaModFix/>
              </a:blip>
              <a:srcRect/>
              <a:stretch/>
            </p:blipFill>
            <p:spPr>
              <a:xfrm>
                <a:off x="7749750" y="2580675"/>
                <a:ext cx="683300" cy="683300"/>
              </a:xfrm>
              <a:prstGeom prst="rect">
                <a:avLst/>
              </a:prstGeom>
              <a:noFill/>
              <a:ln>
                <a:noFill/>
              </a:ln>
            </p:spPr>
          </p:pic>
          <p:sp>
            <p:nvSpPr>
              <p:cNvPr id="276" name="Google Shape;276;p31"/>
              <p:cNvSpPr txBox="1"/>
              <p:nvPr/>
            </p:nvSpPr>
            <p:spPr>
              <a:xfrm>
                <a:off x="7329250" y="3263975"/>
                <a:ext cx="15243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ontserrat SemiBold"/>
                    <a:ea typeface="Montserrat SemiBold"/>
                    <a:cs typeface="Montserrat SemiBold"/>
                    <a:sym typeface="Montserrat SemiBold"/>
                  </a:rPr>
                  <a:t>Project Management</a:t>
                </a:r>
                <a:endParaRPr sz="1400" b="0" i="0" u="none" strike="noStrike" cap="none">
                  <a:solidFill>
                    <a:srgbClr val="000000"/>
                  </a:solidFill>
                  <a:latin typeface="Montserrat SemiBold"/>
                  <a:ea typeface="Montserrat SemiBold"/>
                  <a:cs typeface="Montserrat SemiBold"/>
                  <a:sym typeface="Montserrat SemiBold"/>
                </a:endParaRPr>
              </a:p>
            </p:txBody>
          </p:sp>
        </p:grpSp>
        <p:grpSp>
          <p:nvGrpSpPr>
            <p:cNvPr id="277" name="Google Shape;277;p31"/>
            <p:cNvGrpSpPr/>
            <p:nvPr/>
          </p:nvGrpSpPr>
          <p:grpSpPr>
            <a:xfrm>
              <a:off x="6226100" y="3026279"/>
              <a:ext cx="1008300" cy="1258196"/>
              <a:chOff x="6516425" y="3142254"/>
              <a:chExt cx="1008300" cy="1258196"/>
            </a:xfrm>
          </p:grpSpPr>
          <p:pic>
            <p:nvPicPr>
              <p:cNvPr id="278" name="Google Shape;278;p31"/>
              <p:cNvPicPr preferRelativeResize="0"/>
              <p:nvPr/>
            </p:nvPicPr>
            <p:blipFill rotWithShape="1">
              <a:blip r:embed="rId11">
                <a:alphaModFix/>
              </a:blip>
              <a:srcRect/>
              <a:stretch/>
            </p:blipFill>
            <p:spPr>
              <a:xfrm>
                <a:off x="6678928" y="3142254"/>
                <a:ext cx="683300" cy="685483"/>
              </a:xfrm>
              <a:prstGeom prst="rect">
                <a:avLst/>
              </a:prstGeom>
              <a:noFill/>
              <a:ln>
                <a:noFill/>
              </a:ln>
            </p:spPr>
          </p:pic>
          <p:sp>
            <p:nvSpPr>
              <p:cNvPr id="279" name="Google Shape;279;p31"/>
              <p:cNvSpPr txBox="1"/>
              <p:nvPr/>
            </p:nvSpPr>
            <p:spPr>
              <a:xfrm>
                <a:off x="6516425" y="3827750"/>
                <a:ext cx="10083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ontserrat SemiBold"/>
                    <a:ea typeface="Montserrat SemiBold"/>
                    <a:cs typeface="Montserrat SemiBold"/>
                    <a:sym typeface="Montserrat SemiBold"/>
                  </a:rPr>
                  <a:t>Risk Taking</a:t>
                </a:r>
                <a:endParaRPr sz="1400" b="0" i="0" u="none" strike="noStrike" cap="none">
                  <a:solidFill>
                    <a:srgbClr val="000000"/>
                  </a:solidFill>
                  <a:latin typeface="Montserrat SemiBold"/>
                  <a:ea typeface="Montserrat SemiBold"/>
                  <a:cs typeface="Montserrat SemiBold"/>
                  <a:sym typeface="Montserrat SemiBold"/>
                </a:endParaRPr>
              </a:p>
            </p:txBody>
          </p:sp>
        </p:grpSp>
      </p:grpSp>
      <p:sp>
        <p:nvSpPr>
          <p:cNvPr id="280" name="Google Shape;280;p31"/>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Montserrat"/>
                <a:ea typeface="Montserrat"/>
                <a:cs typeface="Montserrat"/>
                <a:sym typeface="Montserrat"/>
              </a:rPr>
              <a:t>WHAT</a:t>
            </a:r>
            <a:endParaRPr sz="12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702000" y="557138"/>
            <a:ext cx="67479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2400" b="0" i="0" u="none" strike="noStrike" cap="none">
                <a:solidFill>
                  <a:schemeClr val="dk1"/>
                </a:solidFill>
                <a:latin typeface="Montserrat ExtraBold"/>
                <a:ea typeface="Montserrat ExtraBold"/>
                <a:cs typeface="Montserrat ExtraBold"/>
                <a:sym typeface="Montserrat ExtraBold"/>
              </a:rPr>
              <a:t>AGENDA</a:t>
            </a:r>
            <a:endParaRPr sz="2400" b="0" i="0" u="none" strike="noStrike" cap="none">
              <a:solidFill>
                <a:schemeClr val="dk1"/>
              </a:solidFill>
              <a:latin typeface="Montserrat ExtraBold"/>
              <a:ea typeface="Montserrat ExtraBold"/>
              <a:cs typeface="Montserrat ExtraBold"/>
              <a:sym typeface="Montserrat ExtraBold"/>
            </a:endParaRPr>
          </a:p>
        </p:txBody>
      </p:sp>
      <p:pic>
        <p:nvPicPr>
          <p:cNvPr id="61" name="Google Shape;61;p14"/>
          <p:cNvPicPr preferRelativeResize="0"/>
          <p:nvPr/>
        </p:nvPicPr>
        <p:blipFill rotWithShape="1">
          <a:blip r:embed="rId3">
            <a:alphaModFix/>
          </a:blip>
          <a:srcRect/>
          <a:stretch/>
        </p:blipFill>
        <p:spPr>
          <a:xfrm>
            <a:off x="349200" y="344875"/>
            <a:ext cx="1102175" cy="1102175"/>
          </a:xfrm>
          <a:prstGeom prst="rect">
            <a:avLst/>
          </a:prstGeom>
          <a:noFill/>
          <a:ln>
            <a:noFill/>
          </a:ln>
        </p:spPr>
      </p:pic>
      <p:grpSp>
        <p:nvGrpSpPr>
          <p:cNvPr id="62" name="Google Shape;62;p14"/>
          <p:cNvGrpSpPr/>
          <p:nvPr/>
        </p:nvGrpSpPr>
        <p:grpSpPr>
          <a:xfrm>
            <a:off x="5707874" y="1956076"/>
            <a:ext cx="1036128" cy="1583440"/>
            <a:chOff x="5558669" y="2014300"/>
            <a:chExt cx="960000" cy="1467099"/>
          </a:xfrm>
        </p:grpSpPr>
        <p:sp>
          <p:nvSpPr>
            <p:cNvPr id="63" name="Google Shape;63;p14"/>
            <p:cNvSpPr txBox="1"/>
            <p:nvPr/>
          </p:nvSpPr>
          <p:spPr>
            <a:xfrm>
              <a:off x="5558669" y="2014300"/>
              <a:ext cx="960000" cy="37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ontserrat SemiBold"/>
                  <a:ea typeface="Montserrat SemiBold"/>
                  <a:cs typeface="Montserrat SemiBold"/>
                  <a:sym typeface="Montserrat SemiBold"/>
                </a:rPr>
                <a:t>HOW</a:t>
              </a:r>
              <a:endParaRPr sz="1400" b="0" i="0" u="none" strike="noStrike" cap="none">
                <a:solidFill>
                  <a:srgbClr val="000000"/>
                </a:solidFill>
                <a:latin typeface="Montserrat SemiBold"/>
                <a:ea typeface="Montserrat SemiBold"/>
                <a:cs typeface="Montserrat SemiBold"/>
                <a:sym typeface="Montserrat SemiBold"/>
              </a:endParaRPr>
            </a:p>
          </p:txBody>
        </p:sp>
        <p:pic>
          <p:nvPicPr>
            <p:cNvPr id="64" name="Google Shape;64;p14"/>
            <p:cNvPicPr preferRelativeResize="0"/>
            <p:nvPr/>
          </p:nvPicPr>
          <p:blipFill rotWithShape="1">
            <a:blip r:embed="rId4">
              <a:alphaModFix/>
            </a:blip>
            <a:srcRect/>
            <a:stretch/>
          </p:blipFill>
          <p:spPr>
            <a:xfrm>
              <a:off x="5558669" y="2521400"/>
              <a:ext cx="959999" cy="959999"/>
            </a:xfrm>
            <a:prstGeom prst="rect">
              <a:avLst/>
            </a:prstGeom>
            <a:noFill/>
            <a:ln>
              <a:noFill/>
            </a:ln>
          </p:spPr>
        </p:pic>
      </p:grpSp>
      <p:grpSp>
        <p:nvGrpSpPr>
          <p:cNvPr id="65" name="Google Shape;65;p14"/>
          <p:cNvGrpSpPr/>
          <p:nvPr/>
        </p:nvGrpSpPr>
        <p:grpSpPr>
          <a:xfrm>
            <a:off x="7483100" y="1567259"/>
            <a:ext cx="1436009" cy="1972459"/>
            <a:chOff x="6672246" y="1653864"/>
            <a:chExt cx="1330500" cy="1827535"/>
          </a:xfrm>
        </p:grpSpPr>
        <p:sp>
          <p:nvSpPr>
            <p:cNvPr id="66" name="Google Shape;66;p14"/>
            <p:cNvSpPr txBox="1"/>
            <p:nvPr/>
          </p:nvSpPr>
          <p:spPr>
            <a:xfrm>
              <a:off x="6672246" y="1653864"/>
              <a:ext cx="1330500" cy="73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ontserrat SemiBold"/>
                  <a:ea typeface="Montserrat SemiBold"/>
                  <a:cs typeface="Montserrat SemiBold"/>
                  <a:sym typeface="Montserrat SemiBold"/>
                </a:rPr>
                <a:t>QUESTIONS and N</a:t>
              </a:r>
              <a:r>
                <a:rPr lang="en">
                  <a:latin typeface="Montserrat SemiBold"/>
                  <a:ea typeface="Montserrat SemiBold"/>
                  <a:cs typeface="Montserrat SemiBold"/>
                  <a:sym typeface="Montserrat SemiBold"/>
                </a:rPr>
                <a:t>EXT STEPS</a:t>
              </a:r>
              <a:endParaRPr sz="1400" b="0" i="0" u="none" strike="noStrike" cap="none">
                <a:solidFill>
                  <a:srgbClr val="000000"/>
                </a:solidFill>
                <a:latin typeface="Montserrat SemiBold"/>
                <a:ea typeface="Montserrat SemiBold"/>
                <a:cs typeface="Montserrat SemiBold"/>
                <a:sym typeface="Montserrat SemiBold"/>
              </a:endParaRPr>
            </a:p>
          </p:txBody>
        </p:sp>
        <p:pic>
          <p:nvPicPr>
            <p:cNvPr id="67" name="Google Shape;67;p14"/>
            <p:cNvPicPr preferRelativeResize="0"/>
            <p:nvPr/>
          </p:nvPicPr>
          <p:blipFill rotWithShape="1">
            <a:blip r:embed="rId5">
              <a:alphaModFix/>
            </a:blip>
            <a:srcRect/>
            <a:stretch/>
          </p:blipFill>
          <p:spPr>
            <a:xfrm>
              <a:off x="6857489" y="2521400"/>
              <a:ext cx="959999" cy="959999"/>
            </a:xfrm>
            <a:prstGeom prst="rect">
              <a:avLst/>
            </a:prstGeom>
            <a:noFill/>
            <a:ln>
              <a:noFill/>
            </a:ln>
          </p:spPr>
        </p:pic>
      </p:grpSp>
      <p:grpSp>
        <p:nvGrpSpPr>
          <p:cNvPr id="68" name="Google Shape;68;p14"/>
          <p:cNvGrpSpPr/>
          <p:nvPr/>
        </p:nvGrpSpPr>
        <p:grpSpPr>
          <a:xfrm>
            <a:off x="382220" y="1964616"/>
            <a:ext cx="1036128" cy="1566363"/>
            <a:chOff x="303238" y="2014300"/>
            <a:chExt cx="960000" cy="1451276"/>
          </a:xfrm>
        </p:grpSpPr>
        <p:sp>
          <p:nvSpPr>
            <p:cNvPr id="69" name="Google Shape;69;p14"/>
            <p:cNvSpPr txBox="1"/>
            <p:nvPr/>
          </p:nvSpPr>
          <p:spPr>
            <a:xfrm>
              <a:off x="303238" y="2014300"/>
              <a:ext cx="960000" cy="37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ontserrat SemiBold"/>
                  <a:ea typeface="Montserrat SemiBold"/>
                  <a:cs typeface="Montserrat SemiBold"/>
                  <a:sym typeface="Montserrat SemiBold"/>
                </a:rPr>
                <a:t>WHAT</a:t>
              </a:r>
              <a:endParaRPr sz="1400" b="0" i="0" u="none" strike="noStrike" cap="none">
                <a:solidFill>
                  <a:srgbClr val="000000"/>
                </a:solidFill>
                <a:latin typeface="Montserrat SemiBold"/>
                <a:ea typeface="Montserrat SemiBold"/>
                <a:cs typeface="Montserrat SemiBold"/>
                <a:sym typeface="Montserrat SemiBold"/>
              </a:endParaRPr>
            </a:p>
          </p:txBody>
        </p:sp>
        <p:pic>
          <p:nvPicPr>
            <p:cNvPr id="70" name="Google Shape;70;p14"/>
            <p:cNvPicPr preferRelativeResize="0"/>
            <p:nvPr/>
          </p:nvPicPr>
          <p:blipFill rotWithShape="1">
            <a:blip r:embed="rId6">
              <a:alphaModFix/>
            </a:blip>
            <a:srcRect/>
            <a:stretch/>
          </p:blipFill>
          <p:spPr>
            <a:xfrm>
              <a:off x="319062" y="2537225"/>
              <a:ext cx="928351" cy="928351"/>
            </a:xfrm>
            <a:prstGeom prst="rect">
              <a:avLst/>
            </a:prstGeom>
            <a:noFill/>
            <a:ln>
              <a:noFill/>
            </a:ln>
          </p:spPr>
        </p:pic>
      </p:grpSp>
      <p:grpSp>
        <p:nvGrpSpPr>
          <p:cNvPr id="71" name="Google Shape;71;p14"/>
          <p:cNvGrpSpPr/>
          <p:nvPr/>
        </p:nvGrpSpPr>
        <p:grpSpPr>
          <a:xfrm>
            <a:off x="2157437" y="1956076"/>
            <a:ext cx="1036128" cy="1583440"/>
            <a:chOff x="2065925" y="2014300"/>
            <a:chExt cx="960000" cy="1467099"/>
          </a:xfrm>
        </p:grpSpPr>
        <p:sp>
          <p:nvSpPr>
            <p:cNvPr id="72" name="Google Shape;72;p14"/>
            <p:cNvSpPr txBox="1"/>
            <p:nvPr/>
          </p:nvSpPr>
          <p:spPr>
            <a:xfrm>
              <a:off x="2065925" y="2014300"/>
              <a:ext cx="960000" cy="37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ontserrat SemiBold"/>
                  <a:ea typeface="Montserrat SemiBold"/>
                  <a:cs typeface="Montserrat SemiBold"/>
                  <a:sym typeface="Montserrat SemiBold"/>
                </a:rPr>
                <a:t>WHO</a:t>
              </a:r>
              <a:endParaRPr sz="1400" b="0" i="0" u="none" strike="noStrike" cap="none">
                <a:solidFill>
                  <a:srgbClr val="000000"/>
                </a:solidFill>
                <a:latin typeface="Montserrat SemiBold"/>
                <a:ea typeface="Montserrat SemiBold"/>
                <a:cs typeface="Montserrat SemiBold"/>
                <a:sym typeface="Montserrat SemiBold"/>
              </a:endParaRPr>
            </a:p>
          </p:txBody>
        </p:sp>
        <p:pic>
          <p:nvPicPr>
            <p:cNvPr id="73" name="Google Shape;73;p14"/>
            <p:cNvPicPr preferRelativeResize="0"/>
            <p:nvPr/>
          </p:nvPicPr>
          <p:blipFill rotWithShape="1">
            <a:blip r:embed="rId7">
              <a:alphaModFix/>
            </a:blip>
            <a:srcRect/>
            <a:stretch/>
          </p:blipFill>
          <p:spPr>
            <a:xfrm>
              <a:off x="2065925" y="2521400"/>
              <a:ext cx="959999" cy="959999"/>
            </a:xfrm>
            <a:prstGeom prst="rect">
              <a:avLst/>
            </a:prstGeom>
            <a:noFill/>
            <a:ln>
              <a:noFill/>
            </a:ln>
          </p:spPr>
        </p:pic>
      </p:grpSp>
      <p:grpSp>
        <p:nvGrpSpPr>
          <p:cNvPr id="74" name="Google Shape;74;p14"/>
          <p:cNvGrpSpPr/>
          <p:nvPr/>
        </p:nvGrpSpPr>
        <p:grpSpPr>
          <a:xfrm>
            <a:off x="3932655" y="1956076"/>
            <a:ext cx="1036130" cy="1583858"/>
            <a:chOff x="3871375" y="2014300"/>
            <a:chExt cx="960002" cy="1467486"/>
          </a:xfrm>
        </p:grpSpPr>
        <p:sp>
          <p:nvSpPr>
            <p:cNvPr id="75" name="Google Shape;75;p14"/>
            <p:cNvSpPr txBox="1"/>
            <p:nvPr/>
          </p:nvSpPr>
          <p:spPr>
            <a:xfrm>
              <a:off x="3871375" y="2014300"/>
              <a:ext cx="960000" cy="37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ontserrat SemiBold"/>
                  <a:ea typeface="Montserrat SemiBold"/>
                  <a:cs typeface="Montserrat SemiBold"/>
                  <a:sym typeface="Montserrat SemiBold"/>
                </a:rPr>
                <a:t>WHY</a:t>
              </a:r>
              <a:endParaRPr sz="1400" b="0" i="0" u="none" strike="noStrike" cap="none">
                <a:solidFill>
                  <a:srgbClr val="000000"/>
                </a:solidFill>
                <a:latin typeface="Montserrat SemiBold"/>
                <a:ea typeface="Montserrat SemiBold"/>
                <a:cs typeface="Montserrat SemiBold"/>
                <a:sym typeface="Montserrat SemiBold"/>
              </a:endParaRPr>
            </a:p>
          </p:txBody>
        </p:sp>
        <p:pic>
          <p:nvPicPr>
            <p:cNvPr id="76" name="Google Shape;76;p14"/>
            <p:cNvPicPr preferRelativeResize="0"/>
            <p:nvPr/>
          </p:nvPicPr>
          <p:blipFill rotWithShape="1">
            <a:blip r:embed="rId8">
              <a:alphaModFix/>
            </a:blip>
            <a:srcRect/>
            <a:stretch/>
          </p:blipFill>
          <p:spPr>
            <a:xfrm>
              <a:off x="3871377" y="2521021"/>
              <a:ext cx="960000" cy="96076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2"/>
          <p:cNvSpPr txBox="1">
            <a:spLocks noGrp="1"/>
          </p:cNvSpPr>
          <p:nvPr>
            <p:ph type="title"/>
          </p:nvPr>
        </p:nvSpPr>
        <p:spPr>
          <a:xfrm>
            <a:off x="1500450" y="494700"/>
            <a:ext cx="2326800" cy="74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800">
                <a:latin typeface="Montserrat ExtraBold"/>
                <a:ea typeface="Montserrat ExtraBold"/>
                <a:cs typeface="Montserrat ExtraBold"/>
                <a:sym typeface="Montserrat ExtraBold"/>
              </a:rPr>
              <a:t>Why</a:t>
            </a:r>
            <a:endParaRPr sz="1800">
              <a:latin typeface="Montserrat ExtraBold"/>
              <a:ea typeface="Montserrat ExtraBold"/>
              <a:cs typeface="Montserrat ExtraBold"/>
              <a:sym typeface="Montserrat ExtraBold"/>
            </a:endParaRPr>
          </a:p>
          <a:p>
            <a:pPr marL="0" marR="0" lvl="0" indent="0" algn="l" rtl="0">
              <a:lnSpc>
                <a:spcPct val="100000"/>
              </a:lnSpc>
              <a:spcBef>
                <a:spcPts val="0"/>
              </a:spcBef>
              <a:spcAft>
                <a:spcPts val="0"/>
              </a:spcAft>
              <a:buClr>
                <a:schemeClr val="dk1"/>
              </a:buClr>
              <a:buSzPts val="2800"/>
              <a:buFont typeface="Arial"/>
              <a:buNone/>
            </a:pPr>
            <a:r>
              <a:rPr lang="en" sz="1800" b="0" i="0" u="none" strike="noStrike" cap="none">
                <a:solidFill>
                  <a:schemeClr val="dk1"/>
                </a:solidFill>
                <a:latin typeface="Montserrat ExtraBold"/>
                <a:ea typeface="Montserrat ExtraBold"/>
                <a:cs typeface="Montserrat ExtraBold"/>
                <a:sym typeface="Montserrat ExtraBold"/>
              </a:rPr>
              <a:t>INSTANT</a:t>
            </a:r>
            <a:endParaRPr sz="1800" b="0" i="0" u="none" strike="noStrike" cap="none">
              <a:solidFill>
                <a:schemeClr val="dk1"/>
              </a:solidFill>
              <a:latin typeface="Montserrat ExtraBold"/>
              <a:ea typeface="Montserrat ExtraBold"/>
              <a:cs typeface="Montserrat ExtraBold"/>
              <a:sym typeface="Montserrat ExtraBold"/>
            </a:endParaRPr>
          </a:p>
          <a:p>
            <a:pPr marL="0" marR="0" lvl="0" indent="0" algn="l" rtl="0">
              <a:lnSpc>
                <a:spcPct val="100000"/>
              </a:lnSpc>
              <a:spcBef>
                <a:spcPts val="0"/>
              </a:spcBef>
              <a:spcAft>
                <a:spcPts val="0"/>
              </a:spcAft>
              <a:buClr>
                <a:schemeClr val="dk1"/>
              </a:buClr>
              <a:buSzPts val="2800"/>
              <a:buFont typeface="Arial"/>
              <a:buNone/>
            </a:pPr>
            <a:r>
              <a:rPr lang="en" sz="1800" b="0" i="0" u="none" strike="noStrike" cap="none">
                <a:solidFill>
                  <a:schemeClr val="dk1"/>
                </a:solidFill>
                <a:latin typeface="Montserrat ExtraBold"/>
                <a:ea typeface="Montserrat ExtraBold"/>
                <a:cs typeface="Montserrat ExtraBold"/>
                <a:sym typeface="Montserrat ExtraBold"/>
              </a:rPr>
              <a:t>CHALLENGE?</a:t>
            </a:r>
            <a:endParaRPr sz="1800" b="0" i="0" u="none" strike="noStrike" cap="none">
              <a:solidFill>
                <a:schemeClr val="dk1"/>
              </a:solidFill>
              <a:latin typeface="Montserrat ExtraBold"/>
              <a:ea typeface="Montserrat ExtraBold"/>
              <a:cs typeface="Montserrat ExtraBold"/>
              <a:sym typeface="Montserrat ExtraBold"/>
            </a:endParaRPr>
          </a:p>
        </p:txBody>
      </p:sp>
      <p:pic>
        <p:nvPicPr>
          <p:cNvPr id="286" name="Google Shape;286;p32"/>
          <p:cNvPicPr preferRelativeResize="0"/>
          <p:nvPr/>
        </p:nvPicPr>
        <p:blipFill rotWithShape="1">
          <a:blip r:embed="rId3">
            <a:alphaModFix/>
          </a:blip>
          <a:srcRect t="29" b="29"/>
          <a:stretch/>
        </p:blipFill>
        <p:spPr>
          <a:xfrm>
            <a:off x="349200" y="264600"/>
            <a:ext cx="1102175" cy="1102173"/>
          </a:xfrm>
          <a:prstGeom prst="rect">
            <a:avLst/>
          </a:prstGeom>
          <a:noFill/>
          <a:ln>
            <a:noFill/>
          </a:ln>
        </p:spPr>
      </p:pic>
      <p:sp>
        <p:nvSpPr>
          <p:cNvPr id="287" name="Google Shape;287;p32"/>
          <p:cNvSpPr txBox="1"/>
          <p:nvPr/>
        </p:nvSpPr>
        <p:spPr>
          <a:xfrm>
            <a:off x="242150" y="1444175"/>
            <a:ext cx="3585000" cy="35235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1000"/>
              </a:spcBef>
              <a:spcAft>
                <a:spcPts val="0"/>
              </a:spcAft>
              <a:buClr>
                <a:schemeClr val="dk1"/>
              </a:buClr>
              <a:buSzPts val="1100"/>
              <a:buFont typeface="Arial"/>
              <a:buNone/>
            </a:pPr>
            <a:r>
              <a:rPr lang="en" sz="1000" b="0" i="0" u="none" strike="noStrike" cap="none">
                <a:solidFill>
                  <a:schemeClr val="dk1"/>
                </a:solidFill>
                <a:latin typeface="Roboto"/>
                <a:ea typeface="Roboto"/>
                <a:cs typeface="Roboto"/>
                <a:sym typeface="Roboto"/>
              </a:rPr>
              <a:t>I</a:t>
            </a:r>
            <a:r>
              <a:rPr lang="en" sz="900" b="0" i="0" u="none" strike="noStrike" cap="none">
                <a:solidFill>
                  <a:schemeClr val="dk1"/>
                </a:solidFill>
                <a:latin typeface="Open Sans"/>
                <a:ea typeface="Open Sans"/>
                <a:cs typeface="Open Sans"/>
                <a:sym typeface="Open Sans"/>
              </a:rPr>
              <a:t>nstant Challenges require teams to engage in quick, creative, and critical thinking. At a tournament, a team will receive an Instant Challenge and the materials with which to solve it. The team members must think on their feet by applying appropriate skills to produce a solution in a period of just five to eight minutes. Instant Challenges are kept confidential until the day of the tournament.   </a:t>
            </a:r>
            <a:endParaRPr sz="900" b="0" i="0" u="none" strike="noStrike" cap="none">
              <a:solidFill>
                <a:schemeClr val="dk1"/>
              </a:solidFill>
              <a:latin typeface="Open Sans"/>
              <a:ea typeface="Open Sans"/>
              <a:cs typeface="Open Sans"/>
              <a:sym typeface="Open Sans"/>
            </a:endParaRPr>
          </a:p>
          <a:p>
            <a:pPr marL="0" marR="0" lvl="0" indent="0" algn="l" rtl="0">
              <a:lnSpc>
                <a:spcPct val="150000"/>
              </a:lnSpc>
              <a:spcBef>
                <a:spcPts val="100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Makes up 25% of the team’s score at tournament</a:t>
            </a:r>
            <a:endParaRPr sz="900">
              <a:solidFill>
                <a:schemeClr val="dk1"/>
              </a:solidFill>
              <a:latin typeface="Open Sans"/>
              <a:ea typeface="Open Sans"/>
              <a:cs typeface="Open Sans"/>
              <a:sym typeface="Open Sans"/>
            </a:endParaRPr>
          </a:p>
          <a:p>
            <a:pPr marL="0" marR="0" lvl="0" indent="0" algn="l" rtl="0">
              <a:lnSpc>
                <a:spcPct val="150000"/>
              </a:lnSpc>
              <a:spcBef>
                <a:spcPts val="100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Rapid Pace provides a low-risk opportunity for tremendous growth</a:t>
            </a:r>
            <a:endParaRPr sz="900">
              <a:solidFill>
                <a:schemeClr val="dk1"/>
              </a:solidFill>
              <a:latin typeface="Open Sans"/>
              <a:ea typeface="Open Sans"/>
              <a:cs typeface="Open Sans"/>
              <a:sym typeface="Open Sans"/>
            </a:endParaRPr>
          </a:p>
          <a:p>
            <a:pPr marL="0" marR="0" lvl="0" indent="0" algn="l" rtl="0">
              <a:lnSpc>
                <a:spcPct val="150000"/>
              </a:lnSpc>
              <a:spcBef>
                <a:spcPts val="100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Teach the skills necessary for Central Challenge</a:t>
            </a:r>
            <a:endParaRPr sz="900">
              <a:solidFill>
                <a:schemeClr val="dk1"/>
              </a:solidFill>
              <a:latin typeface="Open Sans"/>
              <a:ea typeface="Open Sans"/>
              <a:cs typeface="Open Sans"/>
              <a:sym typeface="Open Sans"/>
            </a:endParaRPr>
          </a:p>
          <a:p>
            <a:pPr marL="0" marR="0" lvl="0" indent="0" algn="l" rtl="0">
              <a:lnSpc>
                <a:spcPct val="150000"/>
              </a:lnSpc>
              <a:spcBef>
                <a:spcPts val="100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Task-Based, Performance-Based, or both</a:t>
            </a:r>
            <a:endParaRPr sz="900">
              <a:solidFill>
                <a:schemeClr val="dk1"/>
              </a:solidFill>
              <a:latin typeface="Open Sans"/>
              <a:ea typeface="Open Sans"/>
              <a:cs typeface="Open Sans"/>
              <a:sym typeface="Open Sans"/>
            </a:endParaRPr>
          </a:p>
          <a:p>
            <a:pPr marL="0" marR="0" lvl="0" indent="0" algn="l" rtl="0">
              <a:lnSpc>
                <a:spcPct val="150000"/>
              </a:lnSpc>
              <a:spcBef>
                <a:spcPts val="1000"/>
              </a:spcBef>
              <a:spcAft>
                <a:spcPts val="0"/>
              </a:spcAft>
              <a:buClr>
                <a:srgbClr val="000000"/>
              </a:buClr>
              <a:buSzPts val="900"/>
              <a:buFont typeface="Arial"/>
              <a:buNone/>
            </a:pPr>
            <a:endParaRPr sz="900" b="0" i="0" u="none" strike="noStrike" cap="none">
              <a:solidFill>
                <a:schemeClr val="dk1"/>
              </a:solidFill>
              <a:latin typeface="Open Sans"/>
              <a:ea typeface="Open Sans"/>
              <a:cs typeface="Open Sans"/>
              <a:sym typeface="Open Sans"/>
            </a:endParaRPr>
          </a:p>
        </p:txBody>
      </p:sp>
      <p:pic>
        <p:nvPicPr>
          <p:cNvPr id="288" name="Google Shape;288;p32"/>
          <p:cNvPicPr preferRelativeResize="0"/>
          <p:nvPr/>
        </p:nvPicPr>
        <p:blipFill rotWithShape="1">
          <a:blip r:embed="rId4">
            <a:alphaModFix/>
          </a:blip>
          <a:srcRect/>
          <a:stretch/>
        </p:blipFill>
        <p:spPr>
          <a:xfrm>
            <a:off x="4000499" y="0"/>
            <a:ext cx="5143494" cy="5143494"/>
          </a:xfrm>
          <a:prstGeom prst="rect">
            <a:avLst/>
          </a:prstGeom>
          <a:noFill/>
          <a:ln>
            <a:noFill/>
          </a:ln>
        </p:spPr>
      </p:pic>
      <p:sp>
        <p:nvSpPr>
          <p:cNvPr id="289" name="Google Shape;289;p32"/>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Montserrat"/>
                <a:ea typeface="Montserrat"/>
                <a:cs typeface="Montserrat"/>
                <a:sym typeface="Montserrat"/>
              </a:rPr>
              <a:t>WHAT</a:t>
            </a:r>
            <a:endParaRPr sz="12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33"/>
          <p:cNvPicPr preferRelativeResize="0"/>
          <p:nvPr/>
        </p:nvPicPr>
        <p:blipFill rotWithShape="1">
          <a:blip r:embed="rId3">
            <a:alphaModFix/>
          </a:blip>
          <a:srcRect/>
          <a:stretch/>
        </p:blipFill>
        <p:spPr>
          <a:xfrm>
            <a:off x="349200" y="264600"/>
            <a:ext cx="1102175" cy="1102172"/>
          </a:xfrm>
          <a:prstGeom prst="rect">
            <a:avLst/>
          </a:prstGeom>
          <a:noFill/>
          <a:ln>
            <a:noFill/>
          </a:ln>
        </p:spPr>
      </p:pic>
      <p:sp>
        <p:nvSpPr>
          <p:cNvPr id="295" name="Google Shape;295;p33"/>
          <p:cNvSpPr txBox="1"/>
          <p:nvPr/>
        </p:nvSpPr>
        <p:spPr>
          <a:xfrm>
            <a:off x="1451375" y="25800"/>
            <a:ext cx="7552200" cy="48369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1000"/>
              </a:spcBef>
              <a:spcAft>
                <a:spcPts val="0"/>
              </a:spcAft>
              <a:buClr>
                <a:srgbClr val="000000"/>
              </a:buClr>
              <a:buSzPts val="1800"/>
              <a:buFont typeface="Arial"/>
              <a:buNone/>
            </a:pPr>
            <a:r>
              <a:rPr lang="en" sz="1800" b="1" i="0" u="none" strike="noStrike" cap="none">
                <a:solidFill>
                  <a:schemeClr val="dk1"/>
                </a:solidFill>
                <a:latin typeface="Montserrat"/>
                <a:ea typeface="Montserrat"/>
                <a:cs typeface="Montserrat"/>
                <a:sym typeface="Montserrat"/>
              </a:rPr>
              <a:t>Questions AND</a:t>
            </a:r>
            <a:r>
              <a:rPr lang="en" sz="1800" b="1">
                <a:solidFill>
                  <a:schemeClr val="dk1"/>
                </a:solidFill>
                <a:latin typeface="Montserrat"/>
                <a:ea typeface="Montserrat"/>
                <a:cs typeface="Montserrat"/>
                <a:sym typeface="Montserrat"/>
              </a:rPr>
              <a:t> Next Steps</a:t>
            </a:r>
            <a:endParaRPr sz="1800" b="1">
              <a:solidFill>
                <a:schemeClr val="dk1"/>
              </a:solidFill>
              <a:latin typeface="Montserrat"/>
              <a:ea typeface="Montserrat"/>
              <a:cs typeface="Montserrat"/>
              <a:sym typeface="Montserrat"/>
            </a:endParaRPr>
          </a:p>
          <a:p>
            <a:pPr marL="0" lvl="0" indent="0" algn="l" rtl="0">
              <a:spcBef>
                <a:spcPts val="1000"/>
              </a:spcBef>
              <a:spcAft>
                <a:spcPts val="0"/>
              </a:spcAft>
              <a:buClr>
                <a:schemeClr val="dk1"/>
              </a:buClr>
              <a:buSzPts val="900"/>
              <a:buFont typeface="Arial"/>
              <a:buNone/>
            </a:pPr>
            <a:r>
              <a:rPr lang="en" sz="1200" b="1">
                <a:solidFill>
                  <a:schemeClr val="dk1"/>
                </a:solidFill>
                <a:latin typeface="Open Sans"/>
                <a:ea typeface="Open Sans"/>
                <a:cs typeface="Open Sans"/>
                <a:sym typeface="Open Sans"/>
              </a:rPr>
              <a:t>ELIGIBILITY: </a:t>
            </a:r>
            <a:endParaRPr sz="1200" b="1">
              <a:solidFill>
                <a:schemeClr val="dk1"/>
              </a:solidFill>
              <a:latin typeface="Open Sans"/>
              <a:ea typeface="Open Sans"/>
              <a:cs typeface="Open Sans"/>
              <a:sym typeface="Open Sans"/>
            </a:endParaRPr>
          </a:p>
          <a:p>
            <a:pPr marL="0" lvl="0" indent="0" algn="l" rtl="0">
              <a:spcBef>
                <a:spcPts val="1000"/>
              </a:spcBef>
              <a:spcAft>
                <a:spcPts val="0"/>
              </a:spcAft>
              <a:buClr>
                <a:schemeClr val="dk1"/>
              </a:buClr>
              <a:buSzPts val="900"/>
              <a:buFont typeface="Arial"/>
              <a:buNone/>
            </a:pPr>
            <a:r>
              <a:rPr lang="en" sz="1200">
                <a:solidFill>
                  <a:schemeClr val="dk1"/>
                </a:solidFill>
                <a:latin typeface="Open Sans"/>
                <a:ea typeface="Open Sans"/>
                <a:cs typeface="Open Sans"/>
                <a:sym typeface="Open Sans"/>
              </a:rPr>
              <a:t>14 slots</a:t>
            </a:r>
            <a:endParaRPr sz="1200">
              <a:solidFill>
                <a:schemeClr val="dk1"/>
              </a:solidFill>
              <a:latin typeface="Open Sans"/>
              <a:ea typeface="Open Sans"/>
              <a:cs typeface="Open Sans"/>
              <a:sym typeface="Open Sans"/>
            </a:endParaRPr>
          </a:p>
          <a:p>
            <a:pPr marL="0" lvl="0" indent="0" algn="l" rtl="0">
              <a:spcBef>
                <a:spcPts val="1000"/>
              </a:spcBef>
              <a:spcAft>
                <a:spcPts val="0"/>
              </a:spcAft>
              <a:buClr>
                <a:schemeClr val="dk1"/>
              </a:buClr>
              <a:buSzPts val="900"/>
              <a:buFont typeface="Arial"/>
              <a:buNone/>
            </a:pPr>
            <a:r>
              <a:rPr lang="en" sz="1200">
                <a:solidFill>
                  <a:schemeClr val="dk1"/>
                </a:solidFill>
                <a:latin typeface="Open Sans"/>
                <a:ea typeface="Open Sans"/>
                <a:cs typeface="Open Sans"/>
                <a:sym typeface="Open Sans"/>
              </a:rPr>
              <a:t>Increased Interest: Try outs will be held on October 12th.  InstaChallenge: Golf Ball Bridge </a:t>
            </a:r>
            <a:endParaRPr sz="1200">
              <a:solidFill>
                <a:schemeClr val="dk1"/>
              </a:solidFill>
              <a:latin typeface="Open Sans"/>
              <a:ea typeface="Open Sans"/>
              <a:cs typeface="Open Sans"/>
              <a:sym typeface="Open Sans"/>
            </a:endParaRPr>
          </a:p>
          <a:p>
            <a:pPr marL="0" lvl="0" indent="0" algn="l" rtl="0">
              <a:spcBef>
                <a:spcPts val="1000"/>
              </a:spcBef>
              <a:spcAft>
                <a:spcPts val="0"/>
              </a:spcAft>
              <a:buClr>
                <a:schemeClr val="dk1"/>
              </a:buClr>
              <a:buSzPts val="900"/>
              <a:buFont typeface="Arial"/>
              <a:buNone/>
            </a:pPr>
            <a:r>
              <a:rPr lang="en" sz="1200">
                <a:solidFill>
                  <a:schemeClr val="dk1"/>
                </a:solidFill>
                <a:latin typeface="Open Sans"/>
                <a:ea typeface="Open Sans"/>
                <a:cs typeface="Open Sans"/>
                <a:sym typeface="Open Sans"/>
              </a:rPr>
              <a:t>Teacher Recommendation </a:t>
            </a:r>
            <a:endParaRPr sz="1200" b="1">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900"/>
              <a:buFont typeface="Arial"/>
              <a:buNone/>
            </a:pPr>
            <a:r>
              <a:rPr lang="en" sz="1200" b="1">
                <a:solidFill>
                  <a:schemeClr val="dk1"/>
                </a:solidFill>
                <a:latin typeface="Open Sans"/>
                <a:ea typeface="Open Sans"/>
                <a:cs typeface="Open Sans"/>
                <a:sym typeface="Open Sans"/>
              </a:rPr>
              <a:t>SCHOOL: </a:t>
            </a:r>
            <a:endParaRPr sz="1200" b="1">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900"/>
              <a:buFont typeface="Arial"/>
              <a:buNone/>
            </a:pPr>
            <a:r>
              <a:rPr lang="en" sz="1200">
                <a:solidFill>
                  <a:schemeClr val="dk1"/>
                </a:solidFill>
                <a:latin typeface="Open Sans"/>
                <a:ea typeface="Open Sans"/>
                <a:cs typeface="Open Sans"/>
                <a:sym typeface="Open Sans"/>
              </a:rPr>
              <a:t>Purchased two team challenges</a:t>
            </a:r>
            <a:endParaRPr sz="1200">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900"/>
              <a:buFont typeface="Arial"/>
              <a:buNone/>
            </a:pPr>
            <a:r>
              <a:rPr lang="en" sz="1200">
                <a:solidFill>
                  <a:schemeClr val="dk1"/>
                </a:solidFill>
                <a:latin typeface="Open Sans"/>
                <a:ea typeface="Open Sans"/>
                <a:cs typeface="Open Sans"/>
                <a:sym typeface="Open Sans"/>
              </a:rPr>
              <a:t>Provide in school and after school opportunities to practice </a:t>
            </a:r>
            <a:endParaRPr sz="1200">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900"/>
              <a:buFont typeface="Arial"/>
              <a:buNone/>
            </a:pPr>
            <a:r>
              <a:rPr lang="en" sz="1200">
                <a:solidFill>
                  <a:schemeClr val="dk1"/>
                </a:solidFill>
                <a:latin typeface="Open Sans"/>
                <a:ea typeface="Open Sans"/>
                <a:cs typeface="Open Sans"/>
                <a:sym typeface="Open Sans"/>
              </a:rPr>
              <a:t>Fundraising </a:t>
            </a:r>
            <a:endParaRPr sz="1200">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900"/>
              <a:buFont typeface="Arial"/>
              <a:buNone/>
            </a:pPr>
            <a:r>
              <a:rPr lang="en" sz="1200" b="1">
                <a:solidFill>
                  <a:schemeClr val="dk1"/>
                </a:solidFill>
                <a:latin typeface="Open Sans"/>
                <a:ea typeface="Open Sans"/>
                <a:cs typeface="Open Sans"/>
                <a:sym typeface="Open Sans"/>
              </a:rPr>
              <a:t>STUDENTS: </a:t>
            </a:r>
            <a:endParaRPr sz="1200" b="1">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900"/>
              <a:buFont typeface="Arial"/>
              <a:buNone/>
            </a:pPr>
            <a:r>
              <a:rPr lang="en" sz="1200">
                <a:solidFill>
                  <a:schemeClr val="dk1"/>
                </a:solidFill>
                <a:latin typeface="Open Sans"/>
                <a:ea typeface="Open Sans"/>
                <a:cs typeface="Open Sans"/>
                <a:sym typeface="Open Sans"/>
              </a:rPr>
              <a:t>Focused, persistent, committed, solution seeking, and a team player</a:t>
            </a:r>
            <a:endParaRPr sz="1200">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900"/>
              <a:buFont typeface="Arial"/>
              <a:buNone/>
            </a:pPr>
            <a:r>
              <a:rPr lang="en" sz="1200" b="1">
                <a:solidFill>
                  <a:schemeClr val="dk1"/>
                </a:solidFill>
                <a:latin typeface="Open Sans"/>
                <a:ea typeface="Open Sans"/>
                <a:cs typeface="Open Sans"/>
                <a:sym typeface="Open Sans"/>
              </a:rPr>
              <a:t>PARENTS: </a:t>
            </a:r>
            <a:endParaRPr sz="1200" b="1">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900"/>
              <a:buFont typeface="Arial"/>
              <a:buNone/>
            </a:pPr>
            <a:r>
              <a:rPr lang="en" sz="1200">
                <a:solidFill>
                  <a:schemeClr val="dk1"/>
                </a:solidFill>
                <a:latin typeface="Open Sans"/>
                <a:ea typeface="Open Sans"/>
                <a:cs typeface="Open Sans"/>
                <a:sym typeface="Open Sans"/>
              </a:rPr>
              <a:t>Stay connected, and committed </a:t>
            </a:r>
            <a:endParaRPr sz="1200">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900"/>
              <a:buFont typeface="Arial"/>
              <a:buNone/>
            </a:pPr>
            <a:r>
              <a:rPr lang="en" sz="1200">
                <a:solidFill>
                  <a:schemeClr val="dk1"/>
                </a:solidFill>
                <a:latin typeface="Open Sans"/>
                <a:ea typeface="Open Sans"/>
                <a:cs typeface="Open Sans"/>
                <a:sym typeface="Open Sans"/>
              </a:rPr>
              <a:t>Fundraising</a:t>
            </a:r>
            <a:endParaRPr sz="1200">
              <a:solidFill>
                <a:schemeClr val="dk1"/>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900"/>
              <a:buFont typeface="Arial"/>
              <a:buNone/>
            </a:pPr>
            <a:endParaRPr sz="1200">
              <a:solidFill>
                <a:schemeClr val="dk1"/>
              </a:solidFill>
              <a:latin typeface="Open Sans"/>
              <a:ea typeface="Open Sans"/>
              <a:cs typeface="Open Sans"/>
              <a:sym typeface="Open Sans"/>
            </a:endParaRPr>
          </a:p>
          <a:p>
            <a:pPr marL="0" marR="0" lvl="0" indent="0" algn="l" rtl="0">
              <a:lnSpc>
                <a:spcPct val="150000"/>
              </a:lnSpc>
              <a:spcBef>
                <a:spcPts val="1000"/>
              </a:spcBef>
              <a:spcAft>
                <a:spcPts val="0"/>
              </a:spcAft>
              <a:buClr>
                <a:srgbClr val="000000"/>
              </a:buClr>
              <a:buSzPts val="900"/>
              <a:buFont typeface="Arial"/>
              <a:buNone/>
            </a:pPr>
            <a:endParaRPr sz="1200">
              <a:solidFill>
                <a:schemeClr val="dk1"/>
              </a:solidFill>
              <a:latin typeface="Open Sans"/>
              <a:ea typeface="Open Sans"/>
              <a:cs typeface="Open Sans"/>
              <a:sym typeface="Open Sans"/>
            </a:endParaRPr>
          </a:p>
          <a:p>
            <a:pPr marL="0" marR="0" lvl="0" indent="0" algn="l" rtl="0">
              <a:lnSpc>
                <a:spcPct val="150000"/>
              </a:lnSpc>
              <a:spcBef>
                <a:spcPts val="1000"/>
              </a:spcBef>
              <a:spcAft>
                <a:spcPts val="0"/>
              </a:spcAft>
              <a:buClr>
                <a:srgbClr val="000000"/>
              </a:buClr>
              <a:buSzPts val="900"/>
              <a:buFont typeface="Arial"/>
              <a:buNone/>
            </a:pPr>
            <a:endParaRPr sz="1200">
              <a:solidFill>
                <a:schemeClr val="dk1"/>
              </a:solidFill>
              <a:latin typeface="Open Sans"/>
              <a:ea typeface="Open Sans"/>
              <a:cs typeface="Open Sans"/>
              <a:sym typeface="Open Sans"/>
            </a:endParaRPr>
          </a:p>
          <a:p>
            <a:pPr marL="0" marR="0" lvl="0" indent="0" algn="l" rtl="0">
              <a:lnSpc>
                <a:spcPct val="150000"/>
              </a:lnSpc>
              <a:spcBef>
                <a:spcPts val="1000"/>
              </a:spcBef>
              <a:spcAft>
                <a:spcPts val="0"/>
              </a:spcAft>
              <a:buClr>
                <a:srgbClr val="000000"/>
              </a:buClr>
              <a:buSzPts val="900"/>
              <a:buFont typeface="Arial"/>
              <a:buNone/>
            </a:pPr>
            <a:r>
              <a:rPr lang="en" sz="1200" b="0" i="0" u="none" strike="noStrike" cap="none">
                <a:solidFill>
                  <a:schemeClr val="dk1"/>
                </a:solidFill>
                <a:latin typeface="Open Sans"/>
                <a:ea typeface="Open Sans"/>
                <a:cs typeface="Open Sans"/>
                <a:sym typeface="Open Sans"/>
              </a:rPr>
              <a:t>Thank you! For additional information, please contact:</a:t>
            </a:r>
            <a:endParaRPr sz="1200" b="0" i="0" u="none" strike="noStrike" cap="none">
              <a:solidFill>
                <a:schemeClr val="dk1"/>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900"/>
              <a:buFont typeface="Arial"/>
              <a:buNone/>
            </a:pPr>
            <a:endParaRPr sz="1200">
              <a:solidFill>
                <a:schemeClr val="dk1"/>
              </a:solidFill>
              <a:latin typeface="Open Sans"/>
              <a:ea typeface="Open Sans"/>
              <a:cs typeface="Open Sans"/>
              <a:sym typeface="Open Sans"/>
            </a:endParaRPr>
          </a:p>
        </p:txBody>
      </p:sp>
      <p:sp>
        <p:nvSpPr>
          <p:cNvPr id="296" name="Google Shape;296;p33"/>
          <p:cNvSpPr/>
          <p:nvPr/>
        </p:nvSpPr>
        <p:spPr>
          <a:xfrm>
            <a:off x="8357700" y="4862700"/>
            <a:ext cx="786300" cy="280800"/>
          </a:xfrm>
          <a:prstGeom prst="rect">
            <a:avLst/>
          </a:prstGeom>
          <a:solidFill>
            <a:srgbClr val="00B1B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Montserrat"/>
                <a:ea typeface="Montserrat"/>
                <a:cs typeface="Montserrat"/>
                <a:sym typeface="Montserrat"/>
              </a:rPr>
              <a:t>HOW</a:t>
            </a:r>
            <a:endParaRPr sz="1200" b="1" i="0" u="none" strike="noStrike" cap="none">
              <a:solidFill>
                <a:schemeClr val="lt1"/>
              </a:solidFill>
              <a:latin typeface="Montserrat"/>
              <a:ea typeface="Montserrat"/>
              <a:cs typeface="Montserrat"/>
              <a:sym typeface="Montserrat"/>
            </a:endParaRPr>
          </a:p>
        </p:txBody>
      </p:sp>
      <p:sp>
        <p:nvSpPr>
          <p:cNvPr id="297" name="Google Shape;297;p33"/>
          <p:cNvSpPr txBox="1"/>
          <p:nvPr/>
        </p:nvSpPr>
        <p:spPr>
          <a:xfrm>
            <a:off x="4763750" y="1474100"/>
            <a:ext cx="3267300" cy="1590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000"/>
              </a:spcBef>
              <a:spcAft>
                <a:spcPts val="0"/>
              </a:spcAft>
              <a:buClr>
                <a:schemeClr val="dk1"/>
              </a:buClr>
              <a:buSzPts val="1100"/>
              <a:buFont typeface="Arial"/>
              <a:buNone/>
            </a:pPr>
            <a:endParaRPr/>
          </a:p>
        </p:txBody>
      </p:sp>
      <p:sp>
        <p:nvSpPr>
          <p:cNvPr id="298" name="Google Shape;298;p33"/>
          <p:cNvSpPr txBox="1"/>
          <p:nvPr/>
        </p:nvSpPr>
        <p:spPr>
          <a:xfrm>
            <a:off x="4763750" y="2729650"/>
            <a:ext cx="2989200" cy="12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00"/>
              <a:buFont typeface="Arial"/>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4"/>
          <p:cNvSpPr txBox="1"/>
          <p:nvPr/>
        </p:nvSpPr>
        <p:spPr>
          <a:xfrm>
            <a:off x="1535500" y="717275"/>
            <a:ext cx="7552200" cy="48369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1000"/>
              </a:spcBef>
              <a:spcAft>
                <a:spcPts val="0"/>
              </a:spcAft>
              <a:buClr>
                <a:srgbClr val="000000"/>
              </a:buClr>
              <a:buSzPts val="900"/>
              <a:buFont typeface="Arial"/>
              <a:buNone/>
            </a:pPr>
            <a:endParaRPr sz="1200">
              <a:solidFill>
                <a:schemeClr val="dk1"/>
              </a:solidFill>
              <a:latin typeface="Open Sans"/>
              <a:ea typeface="Open Sans"/>
              <a:cs typeface="Open Sans"/>
              <a:sym typeface="Open Sans"/>
            </a:endParaRPr>
          </a:p>
          <a:p>
            <a:pPr marL="0" marR="0" lvl="0" indent="0" algn="l" rtl="0">
              <a:lnSpc>
                <a:spcPct val="150000"/>
              </a:lnSpc>
              <a:spcBef>
                <a:spcPts val="1000"/>
              </a:spcBef>
              <a:spcAft>
                <a:spcPts val="0"/>
              </a:spcAft>
              <a:buClr>
                <a:srgbClr val="000000"/>
              </a:buClr>
              <a:buSzPts val="900"/>
              <a:buFont typeface="Arial"/>
              <a:buNone/>
            </a:pPr>
            <a:r>
              <a:rPr lang="en" b="0" i="0" u="none" strike="noStrike" cap="none">
                <a:solidFill>
                  <a:schemeClr val="dk1"/>
                </a:solidFill>
                <a:latin typeface="Open Sans"/>
                <a:ea typeface="Open Sans"/>
                <a:cs typeface="Open Sans"/>
                <a:sym typeface="Open Sans"/>
              </a:rPr>
              <a:t>Thank you! For additional information, please</a:t>
            </a:r>
            <a:r>
              <a:rPr lang="en">
                <a:solidFill>
                  <a:schemeClr val="dk1"/>
                </a:solidFill>
                <a:latin typeface="Open Sans"/>
                <a:ea typeface="Open Sans"/>
                <a:cs typeface="Open Sans"/>
                <a:sym typeface="Open Sans"/>
              </a:rPr>
              <a:t> contact: Katrice Hall at 225-926-5421</a:t>
            </a:r>
            <a:endParaRPr>
              <a:solidFill>
                <a:schemeClr val="dk1"/>
              </a:solidFill>
              <a:latin typeface="Open Sans"/>
              <a:ea typeface="Open Sans"/>
              <a:cs typeface="Open Sans"/>
              <a:sym typeface="Open Sans"/>
            </a:endParaRPr>
          </a:p>
          <a:p>
            <a:pPr marL="0" marR="0" lvl="0" indent="0" algn="l" rtl="0">
              <a:lnSpc>
                <a:spcPct val="150000"/>
              </a:lnSpc>
              <a:spcBef>
                <a:spcPts val="1000"/>
              </a:spcBef>
              <a:spcAft>
                <a:spcPts val="0"/>
              </a:spcAft>
              <a:buClr>
                <a:srgbClr val="000000"/>
              </a:buClr>
              <a:buSzPts val="900"/>
              <a:buFont typeface="Arial"/>
              <a:buNone/>
            </a:pPr>
            <a:r>
              <a:rPr lang="en">
                <a:solidFill>
                  <a:schemeClr val="dk1"/>
                </a:solidFill>
                <a:latin typeface="Open Sans"/>
                <a:ea typeface="Open Sans"/>
                <a:cs typeface="Open Sans"/>
                <a:sym typeface="Open Sans"/>
              </a:rPr>
              <a:t>Check out </a:t>
            </a:r>
            <a:r>
              <a:rPr lang="en" u="sng">
                <a:solidFill>
                  <a:schemeClr val="hlink"/>
                </a:solidFill>
                <a:latin typeface="Open Sans"/>
                <a:ea typeface="Open Sans"/>
                <a:cs typeface="Open Sans"/>
                <a:sym typeface="Open Sans"/>
                <a:hlinkClick r:id="rId3"/>
              </a:rPr>
              <a:t>https://khalltech.weebly.com/</a:t>
            </a:r>
            <a:r>
              <a:rPr lang="en">
                <a:solidFill>
                  <a:schemeClr val="dk1"/>
                </a:solidFill>
                <a:latin typeface="Open Sans"/>
                <a:ea typeface="Open Sans"/>
                <a:cs typeface="Open Sans"/>
                <a:sym typeface="Open Sans"/>
              </a:rPr>
              <a:t> for up to date DI information. </a:t>
            </a:r>
            <a:endParaRPr>
              <a:solidFill>
                <a:schemeClr val="dk1"/>
              </a:solidFill>
              <a:latin typeface="Open Sans"/>
              <a:ea typeface="Open Sans"/>
              <a:cs typeface="Open Sans"/>
              <a:sym typeface="Open Sans"/>
            </a:endParaRPr>
          </a:p>
          <a:p>
            <a:pPr marL="0" marR="0" lvl="0" indent="0" algn="l" rtl="0">
              <a:lnSpc>
                <a:spcPct val="150000"/>
              </a:lnSpc>
              <a:spcBef>
                <a:spcPts val="1000"/>
              </a:spcBef>
              <a:spcAft>
                <a:spcPts val="0"/>
              </a:spcAft>
              <a:buClr>
                <a:srgbClr val="000000"/>
              </a:buClr>
              <a:buSzPts val="900"/>
              <a:buFont typeface="Arial"/>
              <a:buNone/>
            </a:pPr>
            <a:r>
              <a:rPr lang="en">
                <a:solidFill>
                  <a:schemeClr val="dk1"/>
                </a:solidFill>
                <a:latin typeface="Open Sans"/>
                <a:ea typeface="Open Sans"/>
                <a:cs typeface="Open Sans"/>
                <a:sym typeface="Open Sans"/>
              </a:rPr>
              <a:t>REMIND:  Text this message @d4k6g6k to 81010</a:t>
            </a:r>
            <a:endParaRPr>
              <a:solidFill>
                <a:schemeClr val="dk1"/>
              </a:solidFill>
              <a:latin typeface="Open Sans"/>
              <a:ea typeface="Open Sans"/>
              <a:cs typeface="Open Sans"/>
              <a:sym typeface="Open Sans"/>
            </a:endParaRPr>
          </a:p>
          <a:p>
            <a:pPr marL="0" marR="0" lvl="0" indent="0" algn="l" rtl="0">
              <a:lnSpc>
                <a:spcPct val="150000"/>
              </a:lnSpc>
              <a:spcBef>
                <a:spcPts val="1000"/>
              </a:spcBef>
              <a:spcAft>
                <a:spcPts val="0"/>
              </a:spcAft>
              <a:buClr>
                <a:srgbClr val="000000"/>
              </a:buClr>
              <a:buSzPts val="900"/>
              <a:buFont typeface="Arial"/>
              <a:buNone/>
            </a:pPr>
            <a:endParaRPr sz="120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900"/>
              <a:buFont typeface="Arial"/>
              <a:buNone/>
            </a:pPr>
            <a:endParaRPr sz="1200">
              <a:solidFill>
                <a:schemeClr val="dk1"/>
              </a:solidFill>
              <a:latin typeface="Open Sans"/>
              <a:ea typeface="Open Sans"/>
              <a:cs typeface="Open Sans"/>
              <a:sym typeface="Open Sans"/>
            </a:endParaRPr>
          </a:p>
        </p:txBody>
      </p:sp>
      <p:sp>
        <p:nvSpPr>
          <p:cNvPr id="304" name="Google Shape;304;p34"/>
          <p:cNvSpPr/>
          <p:nvPr/>
        </p:nvSpPr>
        <p:spPr>
          <a:xfrm>
            <a:off x="8357700" y="4862700"/>
            <a:ext cx="786300" cy="280800"/>
          </a:xfrm>
          <a:prstGeom prst="rect">
            <a:avLst/>
          </a:prstGeom>
          <a:solidFill>
            <a:srgbClr val="00B1B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Montserrat"/>
                <a:ea typeface="Montserrat"/>
                <a:cs typeface="Montserrat"/>
                <a:sym typeface="Montserrat"/>
              </a:rPr>
              <a:t>HOW</a:t>
            </a:r>
            <a:endParaRPr sz="1200" b="1" i="0" u="none" strike="noStrike" cap="none">
              <a:solidFill>
                <a:schemeClr val="lt1"/>
              </a:solidFill>
              <a:latin typeface="Montserrat"/>
              <a:ea typeface="Montserrat"/>
              <a:cs typeface="Montserrat"/>
              <a:sym typeface="Montserrat"/>
            </a:endParaRPr>
          </a:p>
        </p:txBody>
      </p:sp>
      <p:sp>
        <p:nvSpPr>
          <p:cNvPr id="305" name="Google Shape;305;p34"/>
          <p:cNvSpPr txBox="1"/>
          <p:nvPr/>
        </p:nvSpPr>
        <p:spPr>
          <a:xfrm>
            <a:off x="4763750" y="1474100"/>
            <a:ext cx="3267300" cy="1590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000"/>
              </a:spcBef>
              <a:spcAft>
                <a:spcPts val="0"/>
              </a:spcAft>
              <a:buClr>
                <a:schemeClr val="dk1"/>
              </a:buClr>
              <a:buSzPts val="1100"/>
              <a:buFont typeface="Arial"/>
              <a:buNone/>
            </a:pPr>
            <a:endParaRPr/>
          </a:p>
        </p:txBody>
      </p:sp>
      <p:sp>
        <p:nvSpPr>
          <p:cNvPr id="306" name="Google Shape;306;p34"/>
          <p:cNvSpPr txBox="1"/>
          <p:nvPr/>
        </p:nvSpPr>
        <p:spPr>
          <a:xfrm>
            <a:off x="4763750" y="2729650"/>
            <a:ext cx="2989200" cy="12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00"/>
              <a:buFont typeface="Arial"/>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pic>
        <p:nvPicPr>
          <p:cNvPr id="307" name="Google Shape;307;p34"/>
          <p:cNvPicPr preferRelativeResize="0"/>
          <p:nvPr/>
        </p:nvPicPr>
        <p:blipFill>
          <a:blip r:embed="rId4">
            <a:alphaModFix/>
          </a:blip>
          <a:stretch>
            <a:fillRect/>
          </a:stretch>
        </p:blipFill>
        <p:spPr>
          <a:xfrm>
            <a:off x="347425" y="155775"/>
            <a:ext cx="2587200" cy="1171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1671000" y="381013"/>
            <a:ext cx="2165100" cy="118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000" b="1" i="0" u="none" strike="noStrike" cap="none">
                <a:solidFill>
                  <a:schemeClr val="dk1"/>
                </a:solidFill>
                <a:latin typeface="Montserrat"/>
                <a:ea typeface="Montserrat"/>
                <a:cs typeface="Montserrat"/>
                <a:sym typeface="Montserrat"/>
              </a:rPr>
              <a:t>What is Destination Imagination?</a:t>
            </a:r>
            <a:endParaRPr sz="2000" b="0" i="0" u="none" strike="noStrike" cap="none">
              <a:solidFill>
                <a:schemeClr val="dk1"/>
              </a:solidFill>
              <a:latin typeface="Montserrat ExtraBold"/>
              <a:ea typeface="Montserrat ExtraBold"/>
              <a:cs typeface="Montserrat ExtraBold"/>
              <a:sym typeface="Montserrat ExtraBold"/>
            </a:endParaRPr>
          </a:p>
        </p:txBody>
      </p:sp>
      <p:pic>
        <p:nvPicPr>
          <p:cNvPr id="82" name="Google Shape;82;p15"/>
          <p:cNvPicPr preferRelativeResize="0"/>
          <p:nvPr/>
        </p:nvPicPr>
        <p:blipFill rotWithShape="1">
          <a:blip r:embed="rId3">
            <a:alphaModFix/>
          </a:blip>
          <a:srcRect/>
          <a:stretch/>
        </p:blipFill>
        <p:spPr>
          <a:xfrm>
            <a:off x="349200" y="344875"/>
            <a:ext cx="1102175" cy="1102175"/>
          </a:xfrm>
          <a:prstGeom prst="rect">
            <a:avLst/>
          </a:prstGeom>
          <a:noFill/>
          <a:ln>
            <a:noFill/>
          </a:ln>
        </p:spPr>
      </p:pic>
      <p:sp>
        <p:nvSpPr>
          <p:cNvPr id="83" name="Google Shape;83;p15"/>
          <p:cNvSpPr txBox="1"/>
          <p:nvPr/>
        </p:nvSpPr>
        <p:spPr>
          <a:xfrm>
            <a:off x="349200" y="1909050"/>
            <a:ext cx="3687600" cy="2141100"/>
          </a:xfrm>
          <a:prstGeom prst="rect">
            <a:avLst/>
          </a:prstGeom>
          <a:noFill/>
          <a:ln>
            <a:noFill/>
          </a:ln>
        </p:spPr>
        <p:txBody>
          <a:bodyPr spcFirstLastPara="1" wrap="square" lIns="91425" tIns="91425" rIns="91425" bIns="91425" anchor="t" anchorCtr="0">
            <a:noAutofit/>
          </a:bodyPr>
          <a:lstStyle/>
          <a:p>
            <a:pPr marL="457200" marR="0" lvl="0" indent="-292100" algn="l" rtl="0">
              <a:lnSpc>
                <a:spcPct val="150000"/>
              </a:lnSpc>
              <a:spcBef>
                <a:spcPts val="1000"/>
              </a:spcBef>
              <a:spcAft>
                <a:spcPts val="0"/>
              </a:spcAft>
              <a:buClr>
                <a:schemeClr val="dk1"/>
              </a:buClr>
              <a:buSzPts val="1000"/>
              <a:buFont typeface="Open Sans"/>
              <a:buChar char="●"/>
            </a:pPr>
            <a:r>
              <a:rPr lang="en" sz="1000" b="0" i="0" u="none" strike="noStrike" cap="none">
                <a:solidFill>
                  <a:schemeClr val="dk1"/>
                </a:solidFill>
                <a:latin typeface="Open Sans"/>
                <a:ea typeface="Open Sans"/>
                <a:cs typeface="Open Sans"/>
                <a:sym typeface="Open Sans"/>
              </a:rPr>
              <a:t>Destination Imagination (DI) is an educational nonprofit that prepares learners for a future that is rapidly evolving. </a:t>
            </a:r>
            <a:endParaRPr sz="1000" b="0" i="0" u="none" strike="noStrike" cap="none">
              <a:solidFill>
                <a:schemeClr val="dk1"/>
              </a:solidFill>
              <a:latin typeface="Open Sans"/>
              <a:ea typeface="Open Sans"/>
              <a:cs typeface="Open Sans"/>
              <a:sym typeface="Open Sans"/>
            </a:endParaRPr>
          </a:p>
          <a:p>
            <a:pPr marL="457200" marR="0" lvl="0" indent="-292100" algn="l" rtl="0">
              <a:lnSpc>
                <a:spcPct val="150000"/>
              </a:lnSpc>
              <a:spcBef>
                <a:spcPts val="0"/>
              </a:spcBef>
              <a:spcAft>
                <a:spcPts val="0"/>
              </a:spcAft>
              <a:buClr>
                <a:schemeClr val="dk1"/>
              </a:buClr>
              <a:buSzPts val="1000"/>
              <a:buFont typeface="Open Sans"/>
              <a:buChar char="●"/>
            </a:pPr>
            <a:r>
              <a:rPr lang="en" sz="1000" b="0" i="0" u="none" strike="noStrike" cap="none">
                <a:solidFill>
                  <a:schemeClr val="dk1"/>
                </a:solidFill>
                <a:latin typeface="Open Sans"/>
                <a:ea typeface="Open Sans"/>
                <a:cs typeface="Open Sans"/>
                <a:sym typeface="Open Sans"/>
              </a:rPr>
              <a:t>We do this through a project-based learning experience that applies the creative process across seven different Challenge types. </a:t>
            </a:r>
            <a:endParaRPr sz="1000" b="0" i="0" u="none" strike="noStrike" cap="none">
              <a:solidFill>
                <a:schemeClr val="dk1"/>
              </a:solidFill>
              <a:latin typeface="Open Sans"/>
              <a:ea typeface="Open Sans"/>
              <a:cs typeface="Open Sans"/>
              <a:sym typeface="Open Sans"/>
            </a:endParaRPr>
          </a:p>
          <a:p>
            <a:pPr marL="457200" marR="0" lvl="0" indent="-292100" algn="l" rtl="0">
              <a:lnSpc>
                <a:spcPct val="150000"/>
              </a:lnSpc>
              <a:spcBef>
                <a:spcPts val="0"/>
              </a:spcBef>
              <a:spcAft>
                <a:spcPts val="0"/>
              </a:spcAft>
              <a:buClr>
                <a:schemeClr val="dk1"/>
              </a:buClr>
              <a:buSzPts val="1000"/>
              <a:buFont typeface="Open Sans"/>
              <a:buChar char="●"/>
            </a:pPr>
            <a:r>
              <a:rPr lang="en" sz="1000" b="0" i="0" u="none" strike="noStrike" cap="none">
                <a:solidFill>
                  <a:schemeClr val="dk1"/>
                </a:solidFill>
                <a:latin typeface="Open Sans"/>
                <a:ea typeface="Open Sans"/>
                <a:cs typeface="Open Sans"/>
                <a:sym typeface="Open Sans"/>
              </a:rPr>
              <a:t>Our participants learn 21st century skills and more.</a:t>
            </a:r>
            <a:endParaRPr sz="1400" b="0" i="0" u="none" strike="noStrike" cap="none">
              <a:solidFill>
                <a:srgbClr val="000000"/>
              </a:solidFill>
              <a:latin typeface="Open Sans"/>
              <a:ea typeface="Open Sans"/>
              <a:cs typeface="Open Sans"/>
              <a:sym typeface="Open Sans"/>
            </a:endParaRPr>
          </a:p>
        </p:txBody>
      </p:sp>
      <p:grpSp>
        <p:nvGrpSpPr>
          <p:cNvPr id="84" name="Google Shape;84;p15"/>
          <p:cNvGrpSpPr/>
          <p:nvPr/>
        </p:nvGrpSpPr>
        <p:grpSpPr>
          <a:xfrm>
            <a:off x="4195125" y="587950"/>
            <a:ext cx="4629025" cy="4015350"/>
            <a:chOff x="4409225" y="269125"/>
            <a:chExt cx="4629025" cy="4015350"/>
          </a:xfrm>
        </p:grpSpPr>
        <p:pic>
          <p:nvPicPr>
            <p:cNvPr id="85" name="Google Shape;85;p15"/>
            <p:cNvPicPr preferRelativeResize="0"/>
            <p:nvPr/>
          </p:nvPicPr>
          <p:blipFill rotWithShape="1">
            <a:blip r:embed="rId4">
              <a:alphaModFix/>
            </a:blip>
            <a:srcRect/>
            <a:stretch/>
          </p:blipFill>
          <p:spPr>
            <a:xfrm>
              <a:off x="4829725" y="2580675"/>
              <a:ext cx="683300" cy="683300"/>
            </a:xfrm>
            <a:prstGeom prst="rect">
              <a:avLst/>
            </a:prstGeom>
            <a:noFill/>
            <a:ln>
              <a:noFill/>
            </a:ln>
          </p:spPr>
        </p:pic>
        <p:grpSp>
          <p:nvGrpSpPr>
            <p:cNvPr id="86" name="Google Shape;86;p15"/>
            <p:cNvGrpSpPr/>
            <p:nvPr/>
          </p:nvGrpSpPr>
          <p:grpSpPr>
            <a:xfrm>
              <a:off x="5821650" y="269125"/>
              <a:ext cx="1692300" cy="1058300"/>
              <a:chOff x="6174425" y="178925"/>
              <a:chExt cx="1692300" cy="1058300"/>
            </a:xfrm>
          </p:grpSpPr>
          <p:pic>
            <p:nvPicPr>
              <p:cNvPr id="87" name="Google Shape;87;p15"/>
              <p:cNvPicPr preferRelativeResize="0"/>
              <p:nvPr/>
            </p:nvPicPr>
            <p:blipFill rotWithShape="1">
              <a:blip r:embed="rId5">
                <a:alphaModFix/>
              </a:blip>
              <a:srcRect/>
              <a:stretch/>
            </p:blipFill>
            <p:spPr>
              <a:xfrm>
                <a:off x="6678925" y="178925"/>
                <a:ext cx="683300" cy="683300"/>
              </a:xfrm>
              <a:prstGeom prst="rect">
                <a:avLst/>
              </a:prstGeom>
              <a:noFill/>
              <a:ln>
                <a:noFill/>
              </a:ln>
            </p:spPr>
          </p:pic>
          <p:sp>
            <p:nvSpPr>
              <p:cNvPr id="88" name="Google Shape;88;p15"/>
              <p:cNvSpPr txBox="1"/>
              <p:nvPr/>
            </p:nvSpPr>
            <p:spPr>
              <a:xfrm>
                <a:off x="6174425" y="862225"/>
                <a:ext cx="1692300" cy="37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ontserrat SemiBold"/>
                    <a:ea typeface="Montserrat SemiBold"/>
                    <a:cs typeface="Montserrat SemiBold"/>
                    <a:sym typeface="Montserrat SemiBold"/>
                  </a:rPr>
                  <a:t>Self-Confidence</a:t>
                </a:r>
                <a:endParaRPr sz="1400" b="0" i="0" u="none" strike="noStrike" cap="none">
                  <a:solidFill>
                    <a:srgbClr val="000000"/>
                  </a:solidFill>
                  <a:latin typeface="Montserrat SemiBold"/>
                  <a:ea typeface="Montserrat SemiBold"/>
                  <a:cs typeface="Montserrat SemiBold"/>
                  <a:sym typeface="Montserrat SemiBold"/>
                </a:endParaRPr>
              </a:p>
            </p:txBody>
          </p:sp>
        </p:grpSp>
        <p:grpSp>
          <p:nvGrpSpPr>
            <p:cNvPr id="89" name="Google Shape;89;p15"/>
            <p:cNvGrpSpPr/>
            <p:nvPr/>
          </p:nvGrpSpPr>
          <p:grpSpPr>
            <a:xfrm>
              <a:off x="5884100" y="1547754"/>
              <a:ext cx="1692300" cy="1258196"/>
              <a:chOff x="4923800" y="1147104"/>
              <a:chExt cx="1692300" cy="1258196"/>
            </a:xfrm>
          </p:grpSpPr>
          <p:pic>
            <p:nvPicPr>
              <p:cNvPr id="90" name="Google Shape;90;p15"/>
              <p:cNvPicPr preferRelativeResize="0"/>
              <p:nvPr/>
            </p:nvPicPr>
            <p:blipFill rotWithShape="1">
              <a:blip r:embed="rId6">
                <a:alphaModFix/>
              </a:blip>
              <a:srcRect/>
              <a:stretch/>
            </p:blipFill>
            <p:spPr>
              <a:xfrm>
                <a:off x="5376540" y="1147104"/>
                <a:ext cx="683300" cy="685483"/>
              </a:xfrm>
              <a:prstGeom prst="rect">
                <a:avLst/>
              </a:prstGeom>
              <a:noFill/>
              <a:ln>
                <a:noFill/>
              </a:ln>
            </p:spPr>
          </p:pic>
          <p:sp>
            <p:nvSpPr>
              <p:cNvPr id="91" name="Google Shape;91;p15"/>
              <p:cNvSpPr txBox="1"/>
              <p:nvPr/>
            </p:nvSpPr>
            <p:spPr>
              <a:xfrm>
                <a:off x="4923800" y="1832600"/>
                <a:ext cx="16923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ontserrat SemiBold"/>
                    <a:ea typeface="Montserrat SemiBold"/>
                    <a:cs typeface="Montserrat SemiBold"/>
                    <a:sym typeface="Montserrat SemiBold"/>
                  </a:rPr>
                  <a:t>Creative &amp; Critical Thinking</a:t>
                </a:r>
                <a:endParaRPr sz="1400" b="0" i="0" u="none" strike="noStrike" cap="none">
                  <a:solidFill>
                    <a:srgbClr val="000000"/>
                  </a:solidFill>
                  <a:latin typeface="Montserrat SemiBold"/>
                  <a:ea typeface="Montserrat SemiBold"/>
                  <a:cs typeface="Montserrat SemiBold"/>
                  <a:sym typeface="Montserrat SemiBold"/>
                </a:endParaRPr>
              </a:p>
            </p:txBody>
          </p:sp>
        </p:grpSp>
        <p:grpSp>
          <p:nvGrpSpPr>
            <p:cNvPr id="92" name="Google Shape;92;p15"/>
            <p:cNvGrpSpPr/>
            <p:nvPr/>
          </p:nvGrpSpPr>
          <p:grpSpPr>
            <a:xfrm>
              <a:off x="7624225" y="1099150"/>
              <a:ext cx="1008300" cy="1258200"/>
              <a:chOff x="7914550" y="1090225"/>
              <a:chExt cx="1008300" cy="1258200"/>
            </a:xfrm>
          </p:grpSpPr>
          <p:pic>
            <p:nvPicPr>
              <p:cNvPr id="93" name="Google Shape;93;p15"/>
              <p:cNvPicPr preferRelativeResize="0"/>
              <p:nvPr/>
            </p:nvPicPr>
            <p:blipFill rotWithShape="1">
              <a:blip r:embed="rId7">
                <a:alphaModFix/>
              </a:blip>
              <a:srcRect/>
              <a:stretch/>
            </p:blipFill>
            <p:spPr>
              <a:xfrm>
                <a:off x="8077040" y="1090225"/>
                <a:ext cx="683300" cy="685500"/>
              </a:xfrm>
              <a:prstGeom prst="rect">
                <a:avLst/>
              </a:prstGeom>
              <a:noFill/>
              <a:ln>
                <a:noFill/>
              </a:ln>
            </p:spPr>
          </p:pic>
          <p:sp>
            <p:nvSpPr>
              <p:cNvPr id="94" name="Google Shape;94;p15"/>
              <p:cNvSpPr txBox="1"/>
              <p:nvPr/>
            </p:nvSpPr>
            <p:spPr>
              <a:xfrm>
                <a:off x="7914550" y="1775725"/>
                <a:ext cx="10083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ontserrat SemiBold"/>
                    <a:ea typeface="Montserrat SemiBold"/>
                    <a:cs typeface="Montserrat SemiBold"/>
                    <a:sym typeface="Montserrat SemiBold"/>
                  </a:rPr>
                  <a:t>Team Building</a:t>
                </a:r>
                <a:endParaRPr sz="1400" b="0" i="0" u="none" strike="noStrike" cap="none">
                  <a:solidFill>
                    <a:srgbClr val="000000"/>
                  </a:solidFill>
                  <a:latin typeface="Montserrat SemiBold"/>
                  <a:ea typeface="Montserrat SemiBold"/>
                  <a:cs typeface="Montserrat SemiBold"/>
                  <a:sym typeface="Montserrat SemiBold"/>
                </a:endParaRPr>
              </a:p>
            </p:txBody>
          </p:sp>
        </p:grpSp>
        <p:grpSp>
          <p:nvGrpSpPr>
            <p:cNvPr id="95" name="Google Shape;95;p15"/>
            <p:cNvGrpSpPr/>
            <p:nvPr/>
          </p:nvGrpSpPr>
          <p:grpSpPr>
            <a:xfrm>
              <a:off x="4719050" y="1099154"/>
              <a:ext cx="1258200" cy="1258196"/>
              <a:chOff x="5491125" y="3098629"/>
              <a:chExt cx="1258200" cy="1258196"/>
            </a:xfrm>
          </p:grpSpPr>
          <p:pic>
            <p:nvPicPr>
              <p:cNvPr id="96" name="Google Shape;96;p15"/>
              <p:cNvPicPr preferRelativeResize="0"/>
              <p:nvPr/>
            </p:nvPicPr>
            <p:blipFill rotWithShape="1">
              <a:blip r:embed="rId8">
                <a:alphaModFix/>
              </a:blip>
              <a:srcRect/>
              <a:stretch/>
            </p:blipFill>
            <p:spPr>
              <a:xfrm>
                <a:off x="5778565" y="3098629"/>
                <a:ext cx="683300" cy="685483"/>
              </a:xfrm>
              <a:prstGeom prst="rect">
                <a:avLst/>
              </a:prstGeom>
              <a:noFill/>
              <a:ln>
                <a:noFill/>
              </a:ln>
            </p:spPr>
          </p:pic>
          <p:sp>
            <p:nvSpPr>
              <p:cNvPr id="97" name="Google Shape;97;p15"/>
              <p:cNvSpPr txBox="1"/>
              <p:nvPr/>
            </p:nvSpPr>
            <p:spPr>
              <a:xfrm>
                <a:off x="5491125" y="3784125"/>
                <a:ext cx="12582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ontserrat SemiBold"/>
                    <a:ea typeface="Montserrat SemiBold"/>
                    <a:cs typeface="Montserrat SemiBold"/>
                    <a:sym typeface="Montserrat SemiBold"/>
                  </a:rPr>
                  <a:t>Problem Solving</a:t>
                </a:r>
                <a:endParaRPr sz="1400" b="0" i="0" u="none" strike="noStrike" cap="none">
                  <a:solidFill>
                    <a:srgbClr val="000000"/>
                  </a:solidFill>
                  <a:latin typeface="Montserrat SemiBold"/>
                  <a:ea typeface="Montserrat SemiBold"/>
                  <a:cs typeface="Montserrat SemiBold"/>
                  <a:sym typeface="Montserrat SemiBold"/>
                </a:endParaRPr>
              </a:p>
            </p:txBody>
          </p:sp>
        </p:grpSp>
        <p:sp>
          <p:nvSpPr>
            <p:cNvPr id="98" name="Google Shape;98;p15"/>
            <p:cNvSpPr txBox="1"/>
            <p:nvPr/>
          </p:nvSpPr>
          <p:spPr>
            <a:xfrm>
              <a:off x="4409225" y="3257125"/>
              <a:ext cx="1524300" cy="31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ontserrat SemiBold"/>
                  <a:ea typeface="Montserrat SemiBold"/>
                  <a:cs typeface="Montserrat SemiBold"/>
                  <a:sym typeface="Montserrat SemiBold"/>
                </a:rPr>
                <a:t>Perseverance</a:t>
              </a:r>
              <a:endParaRPr sz="1400" b="0" i="0" u="none" strike="noStrike" cap="none">
                <a:solidFill>
                  <a:srgbClr val="000000"/>
                </a:solidFill>
                <a:latin typeface="Montserrat SemiBold"/>
                <a:ea typeface="Montserrat SemiBold"/>
                <a:cs typeface="Montserrat SemiBold"/>
                <a:sym typeface="Montserrat SemiBold"/>
              </a:endParaRPr>
            </a:p>
          </p:txBody>
        </p:sp>
        <p:grpSp>
          <p:nvGrpSpPr>
            <p:cNvPr id="99" name="Google Shape;99;p15"/>
            <p:cNvGrpSpPr/>
            <p:nvPr/>
          </p:nvGrpSpPr>
          <p:grpSpPr>
            <a:xfrm>
              <a:off x="7513950" y="2580675"/>
              <a:ext cx="1524300" cy="1256000"/>
              <a:chOff x="7329250" y="2580675"/>
              <a:chExt cx="1524300" cy="1256000"/>
            </a:xfrm>
          </p:grpSpPr>
          <p:pic>
            <p:nvPicPr>
              <p:cNvPr id="100" name="Google Shape;100;p15"/>
              <p:cNvPicPr preferRelativeResize="0"/>
              <p:nvPr/>
            </p:nvPicPr>
            <p:blipFill rotWithShape="1">
              <a:blip r:embed="rId9">
                <a:alphaModFix/>
              </a:blip>
              <a:srcRect/>
              <a:stretch/>
            </p:blipFill>
            <p:spPr>
              <a:xfrm>
                <a:off x="7749750" y="2580675"/>
                <a:ext cx="683300" cy="683300"/>
              </a:xfrm>
              <a:prstGeom prst="rect">
                <a:avLst/>
              </a:prstGeom>
              <a:noFill/>
              <a:ln>
                <a:noFill/>
              </a:ln>
            </p:spPr>
          </p:pic>
          <p:sp>
            <p:nvSpPr>
              <p:cNvPr id="101" name="Google Shape;101;p15"/>
              <p:cNvSpPr txBox="1"/>
              <p:nvPr/>
            </p:nvSpPr>
            <p:spPr>
              <a:xfrm>
                <a:off x="7329250" y="3263975"/>
                <a:ext cx="15243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ontserrat SemiBold"/>
                    <a:ea typeface="Montserrat SemiBold"/>
                    <a:cs typeface="Montserrat SemiBold"/>
                    <a:sym typeface="Montserrat SemiBold"/>
                  </a:rPr>
                  <a:t>Project Management</a:t>
                </a:r>
                <a:endParaRPr sz="1400" b="0" i="0" u="none" strike="noStrike" cap="none">
                  <a:solidFill>
                    <a:srgbClr val="000000"/>
                  </a:solidFill>
                  <a:latin typeface="Montserrat SemiBold"/>
                  <a:ea typeface="Montserrat SemiBold"/>
                  <a:cs typeface="Montserrat SemiBold"/>
                  <a:sym typeface="Montserrat SemiBold"/>
                </a:endParaRPr>
              </a:p>
            </p:txBody>
          </p:sp>
        </p:grpSp>
        <p:grpSp>
          <p:nvGrpSpPr>
            <p:cNvPr id="102" name="Google Shape;102;p15"/>
            <p:cNvGrpSpPr/>
            <p:nvPr/>
          </p:nvGrpSpPr>
          <p:grpSpPr>
            <a:xfrm>
              <a:off x="6226100" y="3026279"/>
              <a:ext cx="1008300" cy="1258196"/>
              <a:chOff x="6516425" y="3142254"/>
              <a:chExt cx="1008300" cy="1258196"/>
            </a:xfrm>
          </p:grpSpPr>
          <p:pic>
            <p:nvPicPr>
              <p:cNvPr id="103" name="Google Shape;103;p15"/>
              <p:cNvPicPr preferRelativeResize="0"/>
              <p:nvPr/>
            </p:nvPicPr>
            <p:blipFill rotWithShape="1">
              <a:blip r:embed="rId10">
                <a:alphaModFix/>
              </a:blip>
              <a:srcRect/>
              <a:stretch/>
            </p:blipFill>
            <p:spPr>
              <a:xfrm>
                <a:off x="6678928" y="3142254"/>
                <a:ext cx="683300" cy="685483"/>
              </a:xfrm>
              <a:prstGeom prst="rect">
                <a:avLst/>
              </a:prstGeom>
              <a:noFill/>
              <a:ln>
                <a:noFill/>
              </a:ln>
            </p:spPr>
          </p:pic>
          <p:sp>
            <p:nvSpPr>
              <p:cNvPr id="104" name="Google Shape;104;p15"/>
              <p:cNvSpPr txBox="1"/>
              <p:nvPr/>
            </p:nvSpPr>
            <p:spPr>
              <a:xfrm>
                <a:off x="6516425" y="3827750"/>
                <a:ext cx="10083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ontserrat SemiBold"/>
                    <a:ea typeface="Montserrat SemiBold"/>
                    <a:cs typeface="Montserrat SemiBold"/>
                    <a:sym typeface="Montserrat SemiBold"/>
                  </a:rPr>
                  <a:t>Risk Taking</a:t>
                </a:r>
                <a:endParaRPr sz="1400" b="0" i="0" u="none" strike="noStrike" cap="none">
                  <a:solidFill>
                    <a:srgbClr val="000000"/>
                  </a:solidFill>
                  <a:latin typeface="Montserrat SemiBold"/>
                  <a:ea typeface="Montserrat SemiBold"/>
                  <a:cs typeface="Montserrat SemiBold"/>
                  <a:sym typeface="Montserrat SemiBold"/>
                </a:endParaRPr>
              </a:p>
            </p:txBody>
          </p:sp>
        </p:grpSp>
      </p:grpSp>
      <p:sp>
        <p:nvSpPr>
          <p:cNvPr id="105" name="Google Shape;105;p15"/>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Montserrat"/>
                <a:ea typeface="Montserrat"/>
                <a:cs typeface="Montserrat"/>
                <a:sym typeface="Montserrat"/>
              </a:rPr>
              <a:t>WHAT</a:t>
            </a:r>
            <a:endParaRPr sz="12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1671000" y="381025"/>
            <a:ext cx="5143800" cy="55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000" b="1" i="0" u="none" strike="noStrike" cap="none">
                <a:solidFill>
                  <a:schemeClr val="dk1"/>
                </a:solidFill>
                <a:latin typeface="Montserrat"/>
                <a:ea typeface="Montserrat"/>
                <a:cs typeface="Montserrat"/>
                <a:sym typeface="Montserrat"/>
              </a:rPr>
              <a:t>What is Destination Imagination?</a:t>
            </a:r>
            <a:endParaRPr sz="2000" b="0" i="0" u="none" strike="noStrike" cap="none">
              <a:solidFill>
                <a:schemeClr val="dk1"/>
              </a:solidFill>
              <a:latin typeface="Montserrat ExtraBold"/>
              <a:ea typeface="Montserrat ExtraBold"/>
              <a:cs typeface="Montserrat ExtraBold"/>
              <a:sym typeface="Montserrat ExtraBold"/>
            </a:endParaRPr>
          </a:p>
        </p:txBody>
      </p:sp>
      <p:pic>
        <p:nvPicPr>
          <p:cNvPr id="111" name="Google Shape;111;p16"/>
          <p:cNvPicPr preferRelativeResize="0"/>
          <p:nvPr/>
        </p:nvPicPr>
        <p:blipFill rotWithShape="1">
          <a:blip r:embed="rId3">
            <a:alphaModFix/>
          </a:blip>
          <a:srcRect/>
          <a:stretch/>
        </p:blipFill>
        <p:spPr>
          <a:xfrm>
            <a:off x="349200" y="344875"/>
            <a:ext cx="1102175" cy="1102175"/>
          </a:xfrm>
          <a:prstGeom prst="rect">
            <a:avLst/>
          </a:prstGeom>
          <a:noFill/>
          <a:ln>
            <a:noFill/>
          </a:ln>
        </p:spPr>
      </p:pic>
      <p:sp>
        <p:nvSpPr>
          <p:cNvPr id="112" name="Google Shape;112;p16"/>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Montserrat"/>
                <a:ea typeface="Montserrat"/>
                <a:cs typeface="Montserrat"/>
                <a:sym typeface="Montserrat"/>
              </a:rPr>
              <a:t>WHAT</a:t>
            </a:r>
            <a:endParaRPr sz="1200" b="1" i="0" u="none" strike="noStrike" cap="none">
              <a:solidFill>
                <a:schemeClr val="lt1"/>
              </a:solidFill>
              <a:latin typeface="Montserrat"/>
              <a:ea typeface="Montserrat"/>
              <a:cs typeface="Montserrat"/>
              <a:sym typeface="Montserrat"/>
            </a:endParaRPr>
          </a:p>
        </p:txBody>
      </p:sp>
      <p:pic>
        <p:nvPicPr>
          <p:cNvPr id="113" name="Google Shape;113;p16" descr="Learn more about Destination Imagination and how it's preparing students around the world for success in school, careers and beyond." title="Destination Imagination: The Creative Journey Starts Here">
            <a:hlinkClick r:id="rId4"/>
          </p:cNvPr>
          <p:cNvPicPr preferRelativeResize="0"/>
          <p:nvPr/>
        </p:nvPicPr>
        <p:blipFill>
          <a:blip r:embed="rId5">
            <a:alphaModFix/>
          </a:blip>
          <a:stretch>
            <a:fillRect/>
          </a:stretch>
        </p:blipFill>
        <p:spPr>
          <a:xfrm>
            <a:off x="1671000" y="905325"/>
            <a:ext cx="5477926" cy="4108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1671000" y="381025"/>
            <a:ext cx="5310000" cy="118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000" b="1" i="0" u="none" strike="noStrike" cap="none">
                <a:solidFill>
                  <a:schemeClr val="dk1"/>
                </a:solidFill>
                <a:latin typeface="Montserrat"/>
                <a:ea typeface="Montserrat"/>
                <a:cs typeface="Montserrat"/>
                <a:sym typeface="Montserrat"/>
              </a:rPr>
              <a:t>What is Destination Imagination?</a:t>
            </a:r>
            <a:endParaRPr sz="2000" b="0" i="0" u="none" strike="noStrike" cap="none">
              <a:solidFill>
                <a:schemeClr val="dk1"/>
              </a:solidFill>
              <a:latin typeface="Montserrat ExtraBold"/>
              <a:ea typeface="Montserrat ExtraBold"/>
              <a:cs typeface="Montserrat ExtraBold"/>
              <a:sym typeface="Montserrat ExtraBold"/>
            </a:endParaRPr>
          </a:p>
        </p:txBody>
      </p:sp>
      <p:pic>
        <p:nvPicPr>
          <p:cNvPr id="119" name="Google Shape;119;p17"/>
          <p:cNvPicPr preferRelativeResize="0"/>
          <p:nvPr/>
        </p:nvPicPr>
        <p:blipFill rotWithShape="1">
          <a:blip r:embed="rId3">
            <a:alphaModFix/>
          </a:blip>
          <a:srcRect/>
          <a:stretch/>
        </p:blipFill>
        <p:spPr>
          <a:xfrm>
            <a:off x="349200" y="344875"/>
            <a:ext cx="1102175" cy="1102175"/>
          </a:xfrm>
          <a:prstGeom prst="rect">
            <a:avLst/>
          </a:prstGeom>
          <a:noFill/>
          <a:ln>
            <a:noFill/>
          </a:ln>
        </p:spPr>
      </p:pic>
      <p:sp>
        <p:nvSpPr>
          <p:cNvPr id="120" name="Google Shape;120;p17"/>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Montserrat"/>
                <a:ea typeface="Montserrat"/>
                <a:cs typeface="Montserrat"/>
                <a:sym typeface="Montserrat"/>
              </a:rPr>
              <a:t>WHAT</a:t>
            </a:r>
            <a:endParaRPr sz="1200" b="1" i="0" u="none" strike="noStrike" cap="none">
              <a:solidFill>
                <a:schemeClr val="lt1"/>
              </a:solidFill>
              <a:latin typeface="Montserrat"/>
              <a:ea typeface="Montserrat"/>
              <a:cs typeface="Montserrat"/>
              <a:sym typeface="Montserrat"/>
            </a:endParaRPr>
          </a:p>
        </p:txBody>
      </p:sp>
      <p:pic>
        <p:nvPicPr>
          <p:cNvPr id="121" name="Google Shape;121;p17" descr="Each year, Destination Imagination works with educators and industry experts to develop seven, new academic Challenges in the fields of STEM, the arts, social entrepreneurship and early learning (Rising Stars!). Students work in teams to research, design and build a solution to their preferred Challenge. In solving a Challenge, they learn the creative process—a powerful learning tool that helps students assess problems, reflect on their progress, learn from failure and turn their original ideas into reality. Students who participate in the Challenge Program have the opportunity to present their solutions at a local tournament and if they qualify at the state level, they’re invited to participate in Global Finals, our culminating international tournament that celebrates student creativity." title="Destination Imagination: The Team Challenge">
            <a:hlinkClick r:id="rId4"/>
          </p:cNvPr>
          <p:cNvPicPr preferRelativeResize="0"/>
          <p:nvPr/>
        </p:nvPicPr>
        <p:blipFill>
          <a:blip r:embed="rId5">
            <a:alphaModFix/>
          </a:blip>
          <a:stretch>
            <a:fillRect/>
          </a:stretch>
        </p:blipFill>
        <p:spPr>
          <a:xfrm>
            <a:off x="1671000" y="903525"/>
            <a:ext cx="5494800" cy="4121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1540800" y="448000"/>
            <a:ext cx="2459700" cy="88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000" b="1" i="0" u="none" strike="noStrike" cap="none">
                <a:solidFill>
                  <a:schemeClr val="dk1"/>
                </a:solidFill>
                <a:latin typeface="Montserrat"/>
                <a:ea typeface="Montserrat"/>
                <a:cs typeface="Montserrat"/>
                <a:sym typeface="Montserrat"/>
              </a:rPr>
              <a:t>The Challenge Experience</a:t>
            </a:r>
            <a:endParaRPr sz="2000" b="0" i="0" u="none" strike="noStrike" cap="none">
              <a:solidFill>
                <a:schemeClr val="dk1"/>
              </a:solidFill>
              <a:latin typeface="Montserrat ExtraBold"/>
              <a:ea typeface="Montserrat ExtraBold"/>
              <a:cs typeface="Montserrat ExtraBold"/>
              <a:sym typeface="Montserrat ExtraBold"/>
            </a:endParaRPr>
          </a:p>
        </p:txBody>
      </p:sp>
      <p:pic>
        <p:nvPicPr>
          <p:cNvPr id="127" name="Google Shape;127;p18"/>
          <p:cNvPicPr preferRelativeResize="0"/>
          <p:nvPr/>
        </p:nvPicPr>
        <p:blipFill rotWithShape="1">
          <a:blip r:embed="rId3">
            <a:alphaModFix/>
          </a:blip>
          <a:srcRect/>
          <a:stretch/>
        </p:blipFill>
        <p:spPr>
          <a:xfrm>
            <a:off x="349200" y="264600"/>
            <a:ext cx="1102175" cy="1102175"/>
          </a:xfrm>
          <a:prstGeom prst="rect">
            <a:avLst/>
          </a:prstGeom>
          <a:noFill/>
          <a:ln>
            <a:noFill/>
          </a:ln>
        </p:spPr>
      </p:pic>
      <p:sp>
        <p:nvSpPr>
          <p:cNvPr id="128" name="Google Shape;128;p18"/>
          <p:cNvSpPr txBox="1"/>
          <p:nvPr/>
        </p:nvSpPr>
        <p:spPr>
          <a:xfrm>
            <a:off x="242175" y="1486875"/>
            <a:ext cx="3585000" cy="31077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1000"/>
              </a:spcBef>
              <a:spcAft>
                <a:spcPts val="0"/>
              </a:spcAft>
              <a:buClr>
                <a:srgbClr val="000000"/>
              </a:buClr>
              <a:buSzPts val="1100"/>
              <a:buFont typeface="Arial"/>
              <a:buNone/>
            </a:pPr>
            <a:r>
              <a:rPr lang="en" sz="900" b="0" i="0" u="none" strike="noStrike" cap="none">
                <a:solidFill>
                  <a:schemeClr val="dk1"/>
                </a:solidFill>
                <a:latin typeface="Open Sans"/>
                <a:ea typeface="Open Sans"/>
                <a:cs typeface="Open Sans"/>
                <a:sym typeface="Open Sans"/>
              </a:rPr>
              <a:t>Each year, more than 150,000 students across the U.S. and in 30-plus countries participate in the Destination Imagination Team Challenge Experience. </a:t>
            </a:r>
            <a:endParaRPr sz="900" b="0" i="0" u="none" strike="noStrike" cap="none">
              <a:solidFill>
                <a:schemeClr val="dk1"/>
              </a:solidFill>
              <a:latin typeface="Open Sans"/>
              <a:ea typeface="Open Sans"/>
              <a:cs typeface="Open Sans"/>
              <a:sym typeface="Open Sans"/>
            </a:endParaRPr>
          </a:p>
          <a:p>
            <a:pPr marL="457200" marR="0" lvl="0" indent="-285750" algn="l" rtl="0">
              <a:lnSpc>
                <a:spcPct val="150000"/>
              </a:lnSpc>
              <a:spcBef>
                <a:spcPts val="1000"/>
              </a:spcBef>
              <a:spcAft>
                <a:spcPts val="0"/>
              </a:spcAft>
              <a:buClr>
                <a:schemeClr val="dk1"/>
              </a:buClr>
              <a:buSzPts val="900"/>
              <a:buFont typeface="Open Sans"/>
              <a:buChar char="●"/>
            </a:pPr>
            <a:r>
              <a:rPr lang="en" sz="900" b="0" i="0" u="none" strike="noStrike" cap="none">
                <a:solidFill>
                  <a:schemeClr val="dk1"/>
                </a:solidFill>
                <a:latin typeface="Open Sans"/>
                <a:ea typeface="Open Sans"/>
                <a:cs typeface="Open Sans"/>
                <a:sym typeface="Open Sans"/>
              </a:rPr>
              <a:t>The Challenge Experience includes six competitive Challenges rooted in STEAM (science, technology, engineering, arts, and mathematics) concepts. </a:t>
            </a:r>
            <a:endParaRPr sz="900" b="0" i="0" u="none" strike="noStrike" cap="none">
              <a:solidFill>
                <a:schemeClr val="dk1"/>
              </a:solidFill>
              <a:latin typeface="Open Sans"/>
              <a:ea typeface="Open Sans"/>
              <a:cs typeface="Open Sans"/>
              <a:sym typeface="Open Sans"/>
            </a:endParaRPr>
          </a:p>
          <a:p>
            <a:pPr marL="457200" marR="0" lvl="0" indent="-285750" algn="l" rtl="0">
              <a:lnSpc>
                <a:spcPct val="150000"/>
              </a:lnSpc>
              <a:spcBef>
                <a:spcPts val="0"/>
              </a:spcBef>
              <a:spcAft>
                <a:spcPts val="0"/>
              </a:spcAft>
              <a:buClr>
                <a:schemeClr val="dk1"/>
              </a:buClr>
              <a:buSzPts val="900"/>
              <a:buFont typeface="Open Sans"/>
              <a:buChar char="●"/>
            </a:pPr>
            <a:r>
              <a:rPr lang="en" sz="900" b="0" i="0" u="none" strike="noStrike" cap="none">
                <a:solidFill>
                  <a:schemeClr val="dk1"/>
                </a:solidFill>
                <a:latin typeface="Open Sans"/>
                <a:ea typeface="Open Sans"/>
                <a:cs typeface="Open Sans"/>
                <a:sym typeface="Open Sans"/>
              </a:rPr>
              <a:t>Our Challenges are developed annually with the help of educators, subject matter experts, and qualified volunteers.  </a:t>
            </a:r>
            <a:endParaRPr sz="900" b="0" i="0" u="none" strike="noStrike" cap="none">
              <a:solidFill>
                <a:schemeClr val="dk1"/>
              </a:solidFill>
              <a:latin typeface="Open Sans"/>
              <a:ea typeface="Open Sans"/>
              <a:cs typeface="Open Sans"/>
              <a:sym typeface="Open Sans"/>
            </a:endParaRPr>
          </a:p>
          <a:p>
            <a:pPr marL="457200" marR="0" lvl="0" indent="-292100" algn="l" rtl="0">
              <a:lnSpc>
                <a:spcPct val="150000"/>
              </a:lnSpc>
              <a:spcBef>
                <a:spcPts val="0"/>
              </a:spcBef>
              <a:spcAft>
                <a:spcPts val="0"/>
              </a:spcAft>
              <a:buClr>
                <a:schemeClr val="dk1"/>
              </a:buClr>
              <a:buSzPts val="1000"/>
              <a:buFont typeface="Open Sans"/>
              <a:buChar char="●"/>
            </a:pPr>
            <a:r>
              <a:rPr lang="en" sz="900" b="0" i="0" u="none" strike="noStrike" cap="none">
                <a:solidFill>
                  <a:schemeClr val="dk1"/>
                </a:solidFill>
                <a:latin typeface="Open Sans"/>
                <a:ea typeface="Open Sans"/>
                <a:cs typeface="Open Sans"/>
                <a:sym typeface="Open Sans"/>
              </a:rPr>
              <a:t>Each Challenge encourages students to explore their passions, discover their own talents and abilities, and learn new skills</a:t>
            </a:r>
            <a:r>
              <a:rPr lang="en" sz="1000" b="0" i="0" u="none" strike="noStrike" cap="none">
                <a:solidFill>
                  <a:schemeClr val="dk1"/>
                </a:solidFill>
                <a:latin typeface="Open Sans"/>
                <a:ea typeface="Open Sans"/>
                <a:cs typeface="Open Sans"/>
                <a:sym typeface="Open Sans"/>
              </a:rPr>
              <a:t>. </a:t>
            </a:r>
            <a:endParaRPr sz="1000" b="0" i="0" u="none" strike="noStrike" cap="none">
              <a:solidFill>
                <a:schemeClr val="dk1"/>
              </a:solidFill>
              <a:latin typeface="Open Sans"/>
              <a:ea typeface="Open Sans"/>
              <a:cs typeface="Open Sans"/>
              <a:sym typeface="Open Sans"/>
            </a:endParaRPr>
          </a:p>
        </p:txBody>
      </p:sp>
      <p:pic>
        <p:nvPicPr>
          <p:cNvPr id="129" name="Google Shape;129;p18"/>
          <p:cNvPicPr preferRelativeResize="0"/>
          <p:nvPr/>
        </p:nvPicPr>
        <p:blipFill rotWithShape="1">
          <a:blip r:embed="rId4">
            <a:alphaModFix/>
          </a:blip>
          <a:srcRect t="9" b="19"/>
          <a:stretch/>
        </p:blipFill>
        <p:spPr>
          <a:xfrm>
            <a:off x="4000499" y="0"/>
            <a:ext cx="5143498" cy="5143492"/>
          </a:xfrm>
          <a:prstGeom prst="rect">
            <a:avLst/>
          </a:prstGeom>
          <a:noFill/>
          <a:ln>
            <a:noFill/>
          </a:ln>
        </p:spPr>
      </p:pic>
      <p:sp>
        <p:nvSpPr>
          <p:cNvPr id="130" name="Google Shape;130;p18"/>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Montserrat"/>
                <a:ea typeface="Montserrat"/>
                <a:cs typeface="Montserrat"/>
                <a:sym typeface="Montserrat"/>
              </a:rPr>
              <a:t>WHAT</a:t>
            </a:r>
            <a:endParaRPr sz="12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19"/>
          <p:cNvPicPr preferRelativeResize="0"/>
          <p:nvPr/>
        </p:nvPicPr>
        <p:blipFill rotWithShape="1">
          <a:blip r:embed="rId3">
            <a:alphaModFix/>
          </a:blip>
          <a:srcRect/>
          <a:stretch/>
        </p:blipFill>
        <p:spPr>
          <a:xfrm>
            <a:off x="349200" y="264600"/>
            <a:ext cx="1102175" cy="1102175"/>
          </a:xfrm>
          <a:prstGeom prst="rect">
            <a:avLst/>
          </a:prstGeom>
          <a:noFill/>
          <a:ln>
            <a:noFill/>
          </a:ln>
        </p:spPr>
      </p:pic>
      <p:sp>
        <p:nvSpPr>
          <p:cNvPr id="136" name="Google Shape;136;p19"/>
          <p:cNvSpPr txBox="1"/>
          <p:nvPr/>
        </p:nvSpPr>
        <p:spPr>
          <a:xfrm>
            <a:off x="251075" y="1602850"/>
            <a:ext cx="3585000" cy="3202800"/>
          </a:xfrm>
          <a:prstGeom prst="rect">
            <a:avLst/>
          </a:prstGeom>
          <a:noFill/>
          <a:ln>
            <a:noFill/>
          </a:ln>
        </p:spPr>
        <p:txBody>
          <a:bodyPr spcFirstLastPara="1" wrap="square" lIns="91425" tIns="91425" rIns="91425" bIns="91425" anchor="t" anchorCtr="0">
            <a:noAutofit/>
          </a:bodyPr>
          <a:lstStyle/>
          <a:p>
            <a:pPr marL="457200" marR="0" lvl="0" indent="-285750" algn="l" rtl="0">
              <a:lnSpc>
                <a:spcPct val="150000"/>
              </a:lnSpc>
              <a:spcBef>
                <a:spcPts val="1000"/>
              </a:spcBef>
              <a:spcAft>
                <a:spcPts val="0"/>
              </a:spcAft>
              <a:buClr>
                <a:schemeClr val="dk1"/>
              </a:buClr>
              <a:buSzPts val="900"/>
              <a:buFont typeface="Open Sans"/>
              <a:buChar char="●"/>
            </a:pPr>
            <a:r>
              <a:rPr lang="en" sz="900" b="0" i="0" u="none" strike="noStrike" cap="none">
                <a:solidFill>
                  <a:schemeClr val="dk1"/>
                </a:solidFill>
                <a:latin typeface="Open Sans"/>
                <a:ea typeface="Open Sans"/>
                <a:cs typeface="Open Sans"/>
                <a:sym typeface="Open Sans"/>
              </a:rPr>
              <a:t>Open to all kindergarten through university level students worldwide. </a:t>
            </a:r>
            <a:endParaRPr sz="900" b="0" i="0" u="none" strike="noStrike" cap="none">
              <a:solidFill>
                <a:schemeClr val="dk1"/>
              </a:solidFill>
              <a:latin typeface="Open Sans"/>
              <a:ea typeface="Open Sans"/>
              <a:cs typeface="Open Sans"/>
              <a:sym typeface="Open Sans"/>
            </a:endParaRPr>
          </a:p>
          <a:p>
            <a:pPr marL="457200" marR="0" lvl="0" indent="-285750" algn="l" rtl="0">
              <a:lnSpc>
                <a:spcPct val="150000"/>
              </a:lnSpc>
              <a:spcBef>
                <a:spcPts val="0"/>
              </a:spcBef>
              <a:spcAft>
                <a:spcPts val="0"/>
              </a:spcAft>
              <a:buClr>
                <a:schemeClr val="dk1"/>
              </a:buClr>
              <a:buSzPts val="900"/>
              <a:buFont typeface="Open Sans"/>
              <a:buChar char="●"/>
            </a:pPr>
            <a:r>
              <a:rPr lang="en" sz="900" b="0" i="0" u="none" strike="noStrike" cap="none">
                <a:solidFill>
                  <a:schemeClr val="dk1"/>
                </a:solidFill>
                <a:latin typeface="Open Sans"/>
                <a:ea typeface="Open Sans"/>
                <a:cs typeface="Open Sans"/>
                <a:sym typeface="Open Sans"/>
              </a:rPr>
              <a:t>Student teams of up to seven members select their Challenge and work together to develop a solution. </a:t>
            </a:r>
            <a:endParaRPr sz="900" b="0" i="0" u="none" strike="noStrike" cap="none">
              <a:solidFill>
                <a:schemeClr val="dk1"/>
              </a:solidFill>
              <a:latin typeface="Open Sans"/>
              <a:ea typeface="Open Sans"/>
              <a:cs typeface="Open Sans"/>
              <a:sym typeface="Open Sans"/>
            </a:endParaRPr>
          </a:p>
          <a:p>
            <a:pPr marL="457200" marR="0" lvl="0" indent="-285750" algn="l" rtl="0">
              <a:lnSpc>
                <a:spcPct val="150000"/>
              </a:lnSpc>
              <a:spcBef>
                <a:spcPts val="0"/>
              </a:spcBef>
              <a:spcAft>
                <a:spcPts val="0"/>
              </a:spcAft>
              <a:buClr>
                <a:schemeClr val="dk1"/>
              </a:buClr>
              <a:buSzPts val="900"/>
              <a:buFont typeface="Open Sans"/>
              <a:buChar char="●"/>
            </a:pPr>
            <a:r>
              <a:rPr lang="en" sz="900" b="0" i="0" u="none" strike="noStrike" cap="none">
                <a:solidFill>
                  <a:schemeClr val="dk1"/>
                </a:solidFill>
                <a:latin typeface="Open Sans"/>
                <a:ea typeface="Open Sans"/>
                <a:cs typeface="Open Sans"/>
                <a:sym typeface="Open Sans"/>
              </a:rPr>
              <a:t>Each team has at least one Team Manager to help keep the team on track, but does not assist or interfere with the team’s solution. This volunteer role is typically filled by a parent, teacher, or community member.</a:t>
            </a:r>
            <a:endParaRPr sz="900" b="0" i="0" u="none" strike="noStrike" cap="none">
              <a:solidFill>
                <a:schemeClr val="dk1"/>
              </a:solidFill>
              <a:latin typeface="Open Sans"/>
              <a:ea typeface="Open Sans"/>
              <a:cs typeface="Open Sans"/>
              <a:sym typeface="Open Sans"/>
            </a:endParaRPr>
          </a:p>
          <a:p>
            <a:pPr marL="457200" marR="0" lvl="0" indent="-285750" algn="l" rtl="0">
              <a:lnSpc>
                <a:spcPct val="150000"/>
              </a:lnSpc>
              <a:spcBef>
                <a:spcPts val="0"/>
              </a:spcBef>
              <a:spcAft>
                <a:spcPts val="0"/>
              </a:spcAft>
              <a:buClr>
                <a:schemeClr val="dk1"/>
              </a:buClr>
              <a:buSzPts val="900"/>
              <a:buFont typeface="Open Sans"/>
              <a:buChar char="●"/>
            </a:pPr>
            <a:r>
              <a:rPr lang="en" sz="900" b="0" i="0" u="none" strike="noStrike" cap="none">
                <a:solidFill>
                  <a:schemeClr val="dk1"/>
                </a:solidFill>
                <a:latin typeface="Open Sans"/>
                <a:ea typeface="Open Sans"/>
                <a:cs typeface="Open Sans"/>
                <a:sym typeface="Open Sans"/>
              </a:rPr>
              <a:t>Teams showcase and celebrate their innovative Challenge solutions at a local tournament. </a:t>
            </a:r>
            <a:endParaRPr sz="900" b="0" i="0" u="none" strike="noStrike" cap="none">
              <a:solidFill>
                <a:schemeClr val="dk1"/>
              </a:solidFill>
              <a:latin typeface="Open Sans"/>
              <a:ea typeface="Open Sans"/>
              <a:cs typeface="Open Sans"/>
              <a:sym typeface="Open Sans"/>
            </a:endParaRPr>
          </a:p>
        </p:txBody>
      </p:sp>
      <p:pic>
        <p:nvPicPr>
          <p:cNvPr id="137" name="Google Shape;137;p19"/>
          <p:cNvPicPr preferRelativeResize="0"/>
          <p:nvPr/>
        </p:nvPicPr>
        <p:blipFill rotWithShape="1">
          <a:blip r:embed="rId4">
            <a:alphaModFix/>
          </a:blip>
          <a:srcRect/>
          <a:stretch/>
        </p:blipFill>
        <p:spPr>
          <a:xfrm>
            <a:off x="4000499" y="0"/>
            <a:ext cx="5143492" cy="5143492"/>
          </a:xfrm>
          <a:prstGeom prst="rect">
            <a:avLst/>
          </a:prstGeom>
          <a:noFill/>
          <a:ln>
            <a:noFill/>
          </a:ln>
        </p:spPr>
      </p:pic>
      <p:sp>
        <p:nvSpPr>
          <p:cNvPr id="138" name="Google Shape;138;p19"/>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Montserrat"/>
                <a:ea typeface="Montserrat"/>
                <a:cs typeface="Montserrat"/>
                <a:sym typeface="Montserrat"/>
              </a:rPr>
              <a:t>WHAT</a:t>
            </a:r>
            <a:endParaRPr sz="1200" b="1" i="0" u="none" strike="noStrike" cap="none">
              <a:solidFill>
                <a:schemeClr val="lt1"/>
              </a:solidFill>
              <a:latin typeface="Montserrat"/>
              <a:ea typeface="Montserrat"/>
              <a:cs typeface="Montserrat"/>
              <a:sym typeface="Montserrat"/>
            </a:endParaRPr>
          </a:p>
        </p:txBody>
      </p:sp>
      <p:sp>
        <p:nvSpPr>
          <p:cNvPr id="139" name="Google Shape;139;p19"/>
          <p:cNvSpPr txBox="1">
            <a:spLocks noGrp="1"/>
          </p:cNvSpPr>
          <p:nvPr>
            <p:ph type="title"/>
          </p:nvPr>
        </p:nvSpPr>
        <p:spPr>
          <a:xfrm>
            <a:off x="1540800" y="448000"/>
            <a:ext cx="2459700" cy="88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2000" b="1" i="0" u="none" strike="noStrike" cap="none">
                <a:solidFill>
                  <a:schemeClr val="dk1"/>
                </a:solidFill>
                <a:latin typeface="Montserrat"/>
                <a:ea typeface="Montserrat"/>
                <a:cs typeface="Montserrat"/>
                <a:sym typeface="Montserrat"/>
              </a:rPr>
              <a:t>The Challenge Experience</a:t>
            </a:r>
            <a:endParaRPr sz="2000" b="1" i="0" u="none" strike="noStrike" cap="none">
              <a:solidFill>
                <a:schemeClr val="dk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553350" y="388625"/>
            <a:ext cx="83247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 sz="2400" b="0" i="0" u="none" strike="noStrike" cap="none">
                <a:solidFill>
                  <a:schemeClr val="dk1"/>
                </a:solidFill>
                <a:latin typeface="Montserrat ExtraBold"/>
                <a:ea typeface="Montserrat ExtraBold"/>
                <a:cs typeface="Montserrat ExtraBold"/>
                <a:sym typeface="Montserrat ExtraBold"/>
              </a:rPr>
              <a:t>TEAM CHALLENGE CATEGORIES</a:t>
            </a:r>
            <a:endParaRPr sz="2400" b="0" i="0" u="none" strike="noStrike" cap="none">
              <a:solidFill>
                <a:schemeClr val="dk1"/>
              </a:solidFill>
              <a:latin typeface="Montserrat ExtraBold"/>
              <a:ea typeface="Montserrat ExtraBold"/>
              <a:cs typeface="Montserrat ExtraBold"/>
              <a:sym typeface="Montserrat ExtraBold"/>
            </a:endParaRPr>
          </a:p>
        </p:txBody>
      </p:sp>
      <p:pic>
        <p:nvPicPr>
          <p:cNvPr id="145" name="Google Shape;145;p20"/>
          <p:cNvPicPr preferRelativeResize="0"/>
          <p:nvPr/>
        </p:nvPicPr>
        <p:blipFill rotWithShape="1">
          <a:blip r:embed="rId3">
            <a:alphaModFix/>
          </a:blip>
          <a:srcRect/>
          <a:stretch/>
        </p:blipFill>
        <p:spPr>
          <a:xfrm>
            <a:off x="4762981" y="1185850"/>
            <a:ext cx="1450026" cy="1449106"/>
          </a:xfrm>
          <a:prstGeom prst="rect">
            <a:avLst/>
          </a:prstGeom>
          <a:noFill/>
          <a:ln>
            <a:noFill/>
          </a:ln>
        </p:spPr>
      </p:pic>
      <p:pic>
        <p:nvPicPr>
          <p:cNvPr id="146" name="Google Shape;146;p20"/>
          <p:cNvPicPr preferRelativeResize="0"/>
          <p:nvPr/>
        </p:nvPicPr>
        <p:blipFill rotWithShape="1">
          <a:blip r:embed="rId4">
            <a:alphaModFix/>
          </a:blip>
          <a:srcRect/>
          <a:stretch/>
        </p:blipFill>
        <p:spPr>
          <a:xfrm>
            <a:off x="6742557" y="1185850"/>
            <a:ext cx="1396738" cy="1396700"/>
          </a:xfrm>
          <a:prstGeom prst="rect">
            <a:avLst/>
          </a:prstGeom>
          <a:noFill/>
          <a:ln>
            <a:noFill/>
          </a:ln>
        </p:spPr>
      </p:pic>
      <p:pic>
        <p:nvPicPr>
          <p:cNvPr id="147" name="Google Shape;147;p20"/>
          <p:cNvPicPr preferRelativeResize="0"/>
          <p:nvPr/>
        </p:nvPicPr>
        <p:blipFill rotWithShape="1">
          <a:blip r:embed="rId5">
            <a:alphaModFix/>
          </a:blip>
          <a:srcRect/>
          <a:stretch/>
        </p:blipFill>
        <p:spPr>
          <a:xfrm>
            <a:off x="1597636" y="2953525"/>
            <a:ext cx="1450019" cy="1450851"/>
          </a:xfrm>
          <a:prstGeom prst="rect">
            <a:avLst/>
          </a:prstGeom>
          <a:noFill/>
          <a:ln>
            <a:noFill/>
          </a:ln>
        </p:spPr>
      </p:pic>
      <p:pic>
        <p:nvPicPr>
          <p:cNvPr id="148" name="Google Shape;148;p20"/>
          <p:cNvPicPr preferRelativeResize="0"/>
          <p:nvPr/>
        </p:nvPicPr>
        <p:blipFill rotWithShape="1">
          <a:blip r:embed="rId6">
            <a:alphaModFix/>
          </a:blip>
          <a:srcRect/>
          <a:stretch/>
        </p:blipFill>
        <p:spPr>
          <a:xfrm>
            <a:off x="5700626" y="2953525"/>
            <a:ext cx="1450889" cy="1450851"/>
          </a:xfrm>
          <a:prstGeom prst="rect">
            <a:avLst/>
          </a:prstGeom>
          <a:noFill/>
          <a:ln>
            <a:noFill/>
          </a:ln>
        </p:spPr>
      </p:pic>
      <p:pic>
        <p:nvPicPr>
          <p:cNvPr id="149" name="Google Shape;149;p20"/>
          <p:cNvPicPr preferRelativeResize="0"/>
          <p:nvPr/>
        </p:nvPicPr>
        <p:blipFill rotWithShape="1">
          <a:blip r:embed="rId7">
            <a:alphaModFix/>
          </a:blip>
          <a:srcRect/>
          <a:stretch/>
        </p:blipFill>
        <p:spPr>
          <a:xfrm>
            <a:off x="2782541" y="1185850"/>
            <a:ext cx="1450890" cy="1450848"/>
          </a:xfrm>
          <a:prstGeom prst="rect">
            <a:avLst/>
          </a:prstGeom>
          <a:noFill/>
          <a:ln>
            <a:noFill/>
          </a:ln>
        </p:spPr>
      </p:pic>
      <p:pic>
        <p:nvPicPr>
          <p:cNvPr id="150" name="Google Shape;150;p20"/>
          <p:cNvPicPr preferRelativeResize="0"/>
          <p:nvPr/>
        </p:nvPicPr>
        <p:blipFill rotWithShape="1">
          <a:blip r:embed="rId8">
            <a:alphaModFix/>
          </a:blip>
          <a:srcRect/>
          <a:stretch/>
        </p:blipFill>
        <p:spPr>
          <a:xfrm>
            <a:off x="3648696" y="2953525"/>
            <a:ext cx="1450889" cy="1450851"/>
          </a:xfrm>
          <a:prstGeom prst="rect">
            <a:avLst/>
          </a:prstGeom>
          <a:noFill/>
          <a:ln>
            <a:noFill/>
          </a:ln>
        </p:spPr>
      </p:pic>
      <p:pic>
        <p:nvPicPr>
          <p:cNvPr id="151" name="Google Shape;151;p20"/>
          <p:cNvPicPr preferRelativeResize="0"/>
          <p:nvPr/>
        </p:nvPicPr>
        <p:blipFill rotWithShape="1">
          <a:blip r:embed="rId9">
            <a:alphaModFix/>
          </a:blip>
          <a:srcRect/>
          <a:stretch/>
        </p:blipFill>
        <p:spPr>
          <a:xfrm>
            <a:off x="802101" y="1185850"/>
            <a:ext cx="1450889" cy="1450851"/>
          </a:xfrm>
          <a:prstGeom prst="rect">
            <a:avLst/>
          </a:prstGeom>
          <a:noFill/>
          <a:ln>
            <a:noFill/>
          </a:ln>
        </p:spPr>
      </p:pic>
      <p:sp>
        <p:nvSpPr>
          <p:cNvPr id="152" name="Google Shape;152;p20"/>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Montserrat"/>
                <a:ea typeface="Montserrat"/>
                <a:cs typeface="Montserrat"/>
                <a:sym typeface="Montserrat"/>
              </a:rPr>
              <a:t>WHAT</a:t>
            </a:r>
            <a:endParaRPr sz="1200" b="1" i="0" u="none" strike="noStrike" cap="none">
              <a:solidFill>
                <a:schemeClr val="lt1"/>
              </a:solidFill>
              <a:latin typeface="Montserrat"/>
              <a:ea typeface="Montserrat"/>
              <a:cs typeface="Montserrat"/>
              <a:sym typeface="Montserrat"/>
            </a:endParaRPr>
          </a:p>
        </p:txBody>
      </p:sp>
      <p:sp>
        <p:nvSpPr>
          <p:cNvPr id="153" name="Google Shape;153;p20"/>
          <p:cNvSpPr txBox="1"/>
          <p:nvPr/>
        </p:nvSpPr>
        <p:spPr>
          <a:xfrm>
            <a:off x="178775" y="3302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u="sng">
                <a:solidFill>
                  <a:schemeClr val="hlink"/>
                </a:solidFill>
                <a:hlinkClick r:id="rId10"/>
              </a:rPr>
              <a:t>https://www.destinationimagination.org/challenge-program/2018-19-challenge-previews/</a:t>
            </a:r>
            <a:endParaRPr/>
          </a:p>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1500450" y="494700"/>
            <a:ext cx="2326800" cy="74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1800" b="0" i="0" u="none" strike="noStrike" cap="none">
                <a:solidFill>
                  <a:schemeClr val="dk1"/>
                </a:solidFill>
                <a:latin typeface="Montserrat ExtraBold"/>
                <a:ea typeface="Montserrat ExtraBold"/>
                <a:cs typeface="Montserrat ExtraBold"/>
                <a:sym typeface="Montserrat ExtraBold"/>
              </a:rPr>
              <a:t>INSTANT</a:t>
            </a:r>
            <a:endParaRPr sz="1800" b="0" i="0" u="none" strike="noStrike" cap="none">
              <a:solidFill>
                <a:schemeClr val="dk1"/>
              </a:solidFill>
              <a:latin typeface="Montserrat ExtraBold"/>
              <a:ea typeface="Montserrat ExtraBold"/>
              <a:cs typeface="Montserrat ExtraBold"/>
              <a:sym typeface="Montserrat ExtraBold"/>
            </a:endParaRPr>
          </a:p>
          <a:p>
            <a:pPr marL="0" marR="0" lvl="0" indent="0" algn="l" rtl="0">
              <a:lnSpc>
                <a:spcPct val="100000"/>
              </a:lnSpc>
              <a:spcBef>
                <a:spcPts val="0"/>
              </a:spcBef>
              <a:spcAft>
                <a:spcPts val="0"/>
              </a:spcAft>
              <a:buClr>
                <a:schemeClr val="dk1"/>
              </a:buClr>
              <a:buSzPts val="2800"/>
              <a:buFont typeface="Arial"/>
              <a:buNone/>
            </a:pPr>
            <a:r>
              <a:rPr lang="en" sz="1800" b="0" i="0" u="none" strike="noStrike" cap="none">
                <a:solidFill>
                  <a:schemeClr val="dk1"/>
                </a:solidFill>
                <a:latin typeface="Montserrat ExtraBold"/>
                <a:ea typeface="Montserrat ExtraBold"/>
                <a:cs typeface="Montserrat ExtraBold"/>
                <a:sym typeface="Montserrat ExtraBold"/>
              </a:rPr>
              <a:t>CHALLENGE</a:t>
            </a:r>
            <a:endParaRPr sz="1800" b="0" i="0" u="none" strike="noStrike" cap="none">
              <a:solidFill>
                <a:schemeClr val="dk1"/>
              </a:solidFill>
              <a:latin typeface="Montserrat ExtraBold"/>
              <a:ea typeface="Montserrat ExtraBold"/>
              <a:cs typeface="Montserrat ExtraBold"/>
              <a:sym typeface="Montserrat ExtraBold"/>
            </a:endParaRPr>
          </a:p>
        </p:txBody>
      </p:sp>
      <p:pic>
        <p:nvPicPr>
          <p:cNvPr id="159" name="Google Shape;159;p21"/>
          <p:cNvPicPr preferRelativeResize="0"/>
          <p:nvPr/>
        </p:nvPicPr>
        <p:blipFill rotWithShape="1">
          <a:blip r:embed="rId3">
            <a:alphaModFix/>
          </a:blip>
          <a:srcRect t="29" b="28"/>
          <a:stretch/>
        </p:blipFill>
        <p:spPr>
          <a:xfrm>
            <a:off x="349200" y="264600"/>
            <a:ext cx="1102175" cy="1102173"/>
          </a:xfrm>
          <a:prstGeom prst="rect">
            <a:avLst/>
          </a:prstGeom>
          <a:noFill/>
          <a:ln>
            <a:noFill/>
          </a:ln>
        </p:spPr>
      </p:pic>
      <p:sp>
        <p:nvSpPr>
          <p:cNvPr id="160" name="Google Shape;160;p21"/>
          <p:cNvSpPr txBox="1"/>
          <p:nvPr/>
        </p:nvSpPr>
        <p:spPr>
          <a:xfrm>
            <a:off x="242150" y="1444175"/>
            <a:ext cx="3585000" cy="35235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1000"/>
              </a:spcBef>
              <a:spcAft>
                <a:spcPts val="0"/>
              </a:spcAft>
              <a:buClr>
                <a:schemeClr val="dk1"/>
              </a:buClr>
              <a:buSzPts val="1100"/>
              <a:buFont typeface="Arial"/>
              <a:buNone/>
            </a:pPr>
            <a:r>
              <a:rPr lang="en" sz="1000" b="0" i="0" u="none" strike="noStrike" cap="none">
                <a:solidFill>
                  <a:schemeClr val="dk1"/>
                </a:solidFill>
                <a:latin typeface="Roboto"/>
                <a:ea typeface="Roboto"/>
                <a:cs typeface="Roboto"/>
                <a:sym typeface="Roboto"/>
              </a:rPr>
              <a:t>I</a:t>
            </a:r>
            <a:r>
              <a:rPr lang="en" sz="900" b="0" i="0" u="none" strike="noStrike" cap="none">
                <a:solidFill>
                  <a:schemeClr val="dk1"/>
                </a:solidFill>
                <a:latin typeface="Open Sans"/>
                <a:ea typeface="Open Sans"/>
                <a:cs typeface="Open Sans"/>
                <a:sym typeface="Open Sans"/>
              </a:rPr>
              <a:t>nstant Challenges require teams to engage in quick, creative, and critical thinking. </a:t>
            </a:r>
            <a:endParaRPr sz="900" b="0" i="0" u="none" strike="noStrike" cap="none">
              <a:solidFill>
                <a:schemeClr val="dk1"/>
              </a:solidFill>
              <a:latin typeface="Open Sans"/>
              <a:ea typeface="Open Sans"/>
              <a:cs typeface="Open Sans"/>
              <a:sym typeface="Open Sans"/>
            </a:endParaRPr>
          </a:p>
          <a:p>
            <a:pPr marL="0" marR="0" lvl="0" indent="0" algn="l" rtl="0">
              <a:lnSpc>
                <a:spcPct val="150000"/>
              </a:lnSpc>
              <a:spcBef>
                <a:spcPts val="1000"/>
              </a:spcBef>
              <a:spcAft>
                <a:spcPts val="0"/>
              </a:spcAft>
              <a:buClr>
                <a:schemeClr val="dk1"/>
              </a:buClr>
              <a:buSzPts val="1100"/>
              <a:buFont typeface="Arial"/>
              <a:buNone/>
            </a:pPr>
            <a:r>
              <a:rPr lang="en" sz="900" b="0" i="0" u="none" strike="noStrike" cap="none">
                <a:solidFill>
                  <a:schemeClr val="dk1"/>
                </a:solidFill>
                <a:latin typeface="Open Sans"/>
                <a:ea typeface="Open Sans"/>
                <a:cs typeface="Open Sans"/>
                <a:sym typeface="Open Sans"/>
              </a:rPr>
              <a:t>At a tournament, a team receives an Instant Challenge and the materials with which to solve it. </a:t>
            </a:r>
            <a:r>
              <a:rPr lang="en" sz="900">
                <a:solidFill>
                  <a:schemeClr val="dk1"/>
                </a:solidFill>
                <a:latin typeface="Open Sans"/>
                <a:ea typeface="Open Sans"/>
                <a:cs typeface="Open Sans"/>
                <a:sym typeface="Open Sans"/>
              </a:rPr>
              <a:t>T</a:t>
            </a:r>
            <a:r>
              <a:rPr lang="en" sz="900" b="0" i="0" u="none" strike="noStrike" cap="none">
                <a:solidFill>
                  <a:schemeClr val="dk1"/>
                </a:solidFill>
                <a:latin typeface="Open Sans"/>
                <a:ea typeface="Open Sans"/>
                <a:cs typeface="Open Sans"/>
                <a:sym typeface="Open Sans"/>
              </a:rPr>
              <a:t>eam members must think on their feet by applying appropriate skills to produce a solution in a period of just five to eight minutes. </a:t>
            </a:r>
            <a:endParaRPr sz="900" b="0" i="0" u="none" strike="noStrike" cap="none">
              <a:solidFill>
                <a:schemeClr val="dk1"/>
              </a:solidFill>
              <a:latin typeface="Open Sans"/>
              <a:ea typeface="Open Sans"/>
              <a:cs typeface="Open Sans"/>
              <a:sym typeface="Open Sans"/>
            </a:endParaRPr>
          </a:p>
          <a:p>
            <a:pPr marL="0" marR="0" lvl="0" indent="0" algn="l" rtl="0">
              <a:lnSpc>
                <a:spcPct val="150000"/>
              </a:lnSpc>
              <a:spcBef>
                <a:spcPts val="1000"/>
              </a:spcBef>
              <a:spcAft>
                <a:spcPts val="0"/>
              </a:spcAft>
              <a:buClr>
                <a:schemeClr val="dk1"/>
              </a:buClr>
              <a:buSzPts val="1100"/>
              <a:buFont typeface="Arial"/>
              <a:buNone/>
            </a:pPr>
            <a:r>
              <a:rPr lang="en" sz="900" b="0" i="0" u="none" strike="noStrike" cap="none">
                <a:solidFill>
                  <a:schemeClr val="dk1"/>
                </a:solidFill>
                <a:latin typeface="Open Sans"/>
                <a:ea typeface="Open Sans"/>
                <a:cs typeface="Open Sans"/>
                <a:sym typeface="Open Sans"/>
              </a:rPr>
              <a:t>Instant Challenges are kept confidential until the day of the tournament.   </a:t>
            </a:r>
            <a:endParaRPr sz="900" b="0" i="0" u="none" strike="noStrike" cap="none">
              <a:solidFill>
                <a:schemeClr val="dk1"/>
              </a:solidFill>
              <a:latin typeface="Open Sans"/>
              <a:ea typeface="Open Sans"/>
              <a:cs typeface="Open Sans"/>
              <a:sym typeface="Open Sans"/>
            </a:endParaRPr>
          </a:p>
          <a:p>
            <a:pPr marL="0" marR="0" lvl="0" indent="0" algn="l" rtl="0">
              <a:lnSpc>
                <a:spcPct val="150000"/>
              </a:lnSpc>
              <a:spcBef>
                <a:spcPts val="1000"/>
              </a:spcBef>
              <a:spcAft>
                <a:spcPts val="0"/>
              </a:spcAft>
              <a:buClr>
                <a:srgbClr val="000000"/>
              </a:buClr>
              <a:buSzPts val="900"/>
              <a:buFont typeface="Arial"/>
              <a:buNone/>
            </a:pPr>
            <a:endParaRPr sz="900" b="0" i="0" u="none" strike="noStrike" cap="none">
              <a:solidFill>
                <a:schemeClr val="dk1"/>
              </a:solidFill>
              <a:latin typeface="Open Sans"/>
              <a:ea typeface="Open Sans"/>
              <a:cs typeface="Open Sans"/>
              <a:sym typeface="Open Sans"/>
            </a:endParaRPr>
          </a:p>
        </p:txBody>
      </p:sp>
      <p:pic>
        <p:nvPicPr>
          <p:cNvPr id="161" name="Google Shape;161;p21"/>
          <p:cNvPicPr preferRelativeResize="0"/>
          <p:nvPr/>
        </p:nvPicPr>
        <p:blipFill rotWithShape="1">
          <a:blip r:embed="rId4">
            <a:alphaModFix/>
          </a:blip>
          <a:srcRect/>
          <a:stretch/>
        </p:blipFill>
        <p:spPr>
          <a:xfrm>
            <a:off x="4000499" y="0"/>
            <a:ext cx="5143495" cy="5143495"/>
          </a:xfrm>
          <a:prstGeom prst="rect">
            <a:avLst/>
          </a:prstGeom>
          <a:noFill/>
          <a:ln>
            <a:noFill/>
          </a:ln>
        </p:spPr>
      </p:pic>
      <p:sp>
        <p:nvSpPr>
          <p:cNvPr id="162" name="Google Shape;162;p21"/>
          <p:cNvSpPr/>
          <p:nvPr/>
        </p:nvSpPr>
        <p:spPr>
          <a:xfrm>
            <a:off x="8357700" y="4862700"/>
            <a:ext cx="786300" cy="280800"/>
          </a:xfrm>
          <a:prstGeom prst="rect">
            <a:avLst/>
          </a:prstGeom>
          <a:solidFill>
            <a:srgbClr val="00AF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Montserrat"/>
                <a:ea typeface="Montserrat"/>
                <a:cs typeface="Montserrat"/>
                <a:sym typeface="Montserrat"/>
              </a:rPr>
              <a:t>WHAT</a:t>
            </a:r>
            <a:endParaRPr sz="1200" b="1" i="0" u="none" strike="noStrike" cap="none">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1205</Words>
  <Application>Microsoft Office PowerPoint</Application>
  <PresentationFormat>On-screen Show (16:9)</PresentationFormat>
  <Paragraphs>168</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Open Sans</vt:lpstr>
      <vt:lpstr>Montserrat Medium</vt:lpstr>
      <vt:lpstr>Montserrat SemiBold</vt:lpstr>
      <vt:lpstr>Montserrat ExtraBold</vt:lpstr>
      <vt:lpstr>Roboto</vt:lpstr>
      <vt:lpstr>Montserrat</vt:lpstr>
      <vt:lpstr>Simple Light</vt:lpstr>
      <vt:lpstr>THE CREATIVE JOURNEY STARTS HERE</vt:lpstr>
      <vt:lpstr>AGENDA</vt:lpstr>
      <vt:lpstr>What is Destination Imagination?</vt:lpstr>
      <vt:lpstr>What is Destination Imagination?</vt:lpstr>
      <vt:lpstr>What is Destination Imagination?</vt:lpstr>
      <vt:lpstr>The Challenge Experience</vt:lpstr>
      <vt:lpstr>The Challenge Experience</vt:lpstr>
      <vt:lpstr>TEAM CHALLENGE CATEGORIES</vt:lpstr>
      <vt:lpstr>INSTANT CHALLENGE</vt:lpstr>
      <vt:lpstr>PowerPoint Presentation</vt:lpstr>
      <vt:lpstr>PowerPoint Presentation</vt:lpstr>
      <vt:lpstr>DI COMMUNITY</vt:lpstr>
      <vt:lpstr>PowerPoint Presentation</vt:lpstr>
      <vt:lpstr>PowerPoint Presentation</vt:lpstr>
      <vt:lpstr>INSTANT CHALLENGE Golf Bridge </vt:lpstr>
      <vt:lpstr>INSTANT CHALLENGE Golf Ball Bridge</vt:lpstr>
      <vt:lpstr>PowerPoint Presentation</vt:lpstr>
      <vt:lpstr>PowerPoint Presentation</vt:lpstr>
      <vt:lpstr>What is Interference?</vt:lpstr>
      <vt:lpstr>Why INSTANT CHALLENGE?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CREATIVE JOURNEY STARTS HERE</dc:title>
  <dc:creator>Katrice Hall</dc:creator>
  <cp:lastModifiedBy>Katrice Hall</cp:lastModifiedBy>
  <cp:revision>1</cp:revision>
  <dcterms:modified xsi:type="dcterms:W3CDTF">2018-10-02T13:05:26Z</dcterms:modified>
</cp:coreProperties>
</file>